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8"/>
  </p:notesMasterIdLst>
  <p:handoutMasterIdLst>
    <p:handoutMasterId r:id="rId59"/>
  </p:handoutMasterIdLst>
  <p:sldIdLst>
    <p:sldId id="256" r:id="rId2"/>
    <p:sldId id="672" r:id="rId3"/>
    <p:sldId id="671" r:id="rId4"/>
    <p:sldId id="673" r:id="rId5"/>
    <p:sldId id="674" r:id="rId6"/>
    <p:sldId id="676" r:id="rId7"/>
    <p:sldId id="677" r:id="rId8"/>
    <p:sldId id="717" r:id="rId9"/>
    <p:sldId id="678" r:id="rId10"/>
    <p:sldId id="680" r:id="rId11"/>
    <p:sldId id="681" r:id="rId12"/>
    <p:sldId id="695" r:id="rId13"/>
    <p:sldId id="682" r:id="rId14"/>
    <p:sldId id="683" r:id="rId15"/>
    <p:sldId id="718" r:id="rId16"/>
    <p:sldId id="684" r:id="rId17"/>
    <p:sldId id="685" r:id="rId18"/>
    <p:sldId id="696" r:id="rId19"/>
    <p:sldId id="686" r:id="rId20"/>
    <p:sldId id="707" r:id="rId21"/>
    <p:sldId id="705" r:id="rId22"/>
    <p:sldId id="688" r:id="rId23"/>
    <p:sldId id="689" r:id="rId24"/>
    <p:sldId id="690" r:id="rId25"/>
    <p:sldId id="691" r:id="rId26"/>
    <p:sldId id="692" r:id="rId27"/>
    <p:sldId id="693" r:id="rId28"/>
    <p:sldId id="708" r:id="rId29"/>
    <p:sldId id="709" r:id="rId30"/>
    <p:sldId id="694" r:id="rId31"/>
    <p:sldId id="713" r:id="rId32"/>
    <p:sldId id="729" r:id="rId33"/>
    <p:sldId id="730" r:id="rId34"/>
    <p:sldId id="714" r:id="rId35"/>
    <p:sldId id="715" r:id="rId36"/>
    <p:sldId id="716" r:id="rId37"/>
    <p:sldId id="719" r:id="rId38"/>
    <p:sldId id="742" r:id="rId39"/>
    <p:sldId id="743" r:id="rId40"/>
    <p:sldId id="720" r:id="rId41"/>
    <p:sldId id="731" r:id="rId42"/>
    <p:sldId id="741" r:id="rId43"/>
    <p:sldId id="725" r:id="rId44"/>
    <p:sldId id="740" r:id="rId45"/>
    <p:sldId id="721" r:id="rId46"/>
    <p:sldId id="732" r:id="rId47"/>
    <p:sldId id="733" r:id="rId48"/>
    <p:sldId id="723" r:id="rId49"/>
    <p:sldId id="744" r:id="rId50"/>
    <p:sldId id="745" r:id="rId51"/>
    <p:sldId id="724" r:id="rId52"/>
    <p:sldId id="734" r:id="rId53"/>
    <p:sldId id="747" r:id="rId54"/>
    <p:sldId id="739" r:id="rId55"/>
    <p:sldId id="737" r:id="rId56"/>
    <p:sldId id="738" r:id="rId57"/>
  </p:sldIdLst>
  <p:sldSz cx="9144000" cy="6858000" type="screen4x3"/>
  <p:notesSz cx="7099300" cy="10234613"/>
  <p:custDataLst>
    <p:tags r:id="rId60"/>
  </p:custDataLst>
  <p:defaultTextStyle>
    <a:defPPr>
      <a:defRPr lang="en-US"/>
    </a:defPPr>
    <a:lvl1pPr algn="ctr" rtl="0" fontAlgn="base">
      <a:spcBef>
        <a:spcPct val="0"/>
      </a:spcBef>
      <a:spcAft>
        <a:spcPct val="0"/>
      </a:spcAft>
      <a:defRPr sz="1200" kern="1200">
        <a:solidFill>
          <a:schemeClr val="tx2"/>
        </a:solidFill>
        <a:latin typeface="Tempus Sans ITC" pitchFamily="82" charset="0"/>
        <a:ea typeface="+mn-ea"/>
        <a:cs typeface="+mn-cs"/>
      </a:defRPr>
    </a:lvl1pPr>
    <a:lvl2pPr marL="457200" algn="ctr" rtl="0" fontAlgn="base">
      <a:spcBef>
        <a:spcPct val="0"/>
      </a:spcBef>
      <a:spcAft>
        <a:spcPct val="0"/>
      </a:spcAft>
      <a:defRPr sz="1200" kern="1200">
        <a:solidFill>
          <a:schemeClr val="tx2"/>
        </a:solidFill>
        <a:latin typeface="Tempus Sans ITC" pitchFamily="82" charset="0"/>
        <a:ea typeface="+mn-ea"/>
        <a:cs typeface="+mn-cs"/>
      </a:defRPr>
    </a:lvl2pPr>
    <a:lvl3pPr marL="914400" algn="ctr" rtl="0" fontAlgn="base">
      <a:spcBef>
        <a:spcPct val="0"/>
      </a:spcBef>
      <a:spcAft>
        <a:spcPct val="0"/>
      </a:spcAft>
      <a:defRPr sz="1200" kern="1200">
        <a:solidFill>
          <a:schemeClr val="tx2"/>
        </a:solidFill>
        <a:latin typeface="Tempus Sans ITC" pitchFamily="82" charset="0"/>
        <a:ea typeface="+mn-ea"/>
        <a:cs typeface="+mn-cs"/>
      </a:defRPr>
    </a:lvl3pPr>
    <a:lvl4pPr marL="1371600" algn="ctr" rtl="0" fontAlgn="base">
      <a:spcBef>
        <a:spcPct val="0"/>
      </a:spcBef>
      <a:spcAft>
        <a:spcPct val="0"/>
      </a:spcAft>
      <a:defRPr sz="1200" kern="1200">
        <a:solidFill>
          <a:schemeClr val="tx2"/>
        </a:solidFill>
        <a:latin typeface="Tempus Sans ITC" pitchFamily="82" charset="0"/>
        <a:ea typeface="+mn-ea"/>
        <a:cs typeface="+mn-cs"/>
      </a:defRPr>
    </a:lvl4pPr>
    <a:lvl5pPr marL="1828800" algn="ctr" rtl="0" fontAlgn="base">
      <a:spcBef>
        <a:spcPct val="0"/>
      </a:spcBef>
      <a:spcAft>
        <a:spcPct val="0"/>
      </a:spcAft>
      <a:defRPr sz="1200" kern="1200">
        <a:solidFill>
          <a:schemeClr val="tx2"/>
        </a:solidFill>
        <a:latin typeface="Tempus Sans ITC" pitchFamily="82" charset="0"/>
        <a:ea typeface="+mn-ea"/>
        <a:cs typeface="+mn-cs"/>
      </a:defRPr>
    </a:lvl5pPr>
    <a:lvl6pPr marL="2286000" algn="l" defTabSz="914400" rtl="0" eaLnBrk="1" latinLnBrk="0" hangingPunct="1">
      <a:defRPr sz="1200" kern="1200">
        <a:solidFill>
          <a:schemeClr val="tx2"/>
        </a:solidFill>
        <a:latin typeface="Tempus Sans ITC" pitchFamily="82" charset="0"/>
        <a:ea typeface="+mn-ea"/>
        <a:cs typeface="+mn-cs"/>
      </a:defRPr>
    </a:lvl6pPr>
    <a:lvl7pPr marL="2743200" algn="l" defTabSz="914400" rtl="0" eaLnBrk="1" latinLnBrk="0" hangingPunct="1">
      <a:defRPr sz="1200" kern="1200">
        <a:solidFill>
          <a:schemeClr val="tx2"/>
        </a:solidFill>
        <a:latin typeface="Tempus Sans ITC" pitchFamily="82" charset="0"/>
        <a:ea typeface="+mn-ea"/>
        <a:cs typeface="+mn-cs"/>
      </a:defRPr>
    </a:lvl7pPr>
    <a:lvl8pPr marL="3200400" algn="l" defTabSz="914400" rtl="0" eaLnBrk="1" latinLnBrk="0" hangingPunct="1">
      <a:defRPr sz="1200" kern="1200">
        <a:solidFill>
          <a:schemeClr val="tx2"/>
        </a:solidFill>
        <a:latin typeface="Tempus Sans ITC" pitchFamily="82" charset="0"/>
        <a:ea typeface="+mn-ea"/>
        <a:cs typeface="+mn-cs"/>
      </a:defRPr>
    </a:lvl8pPr>
    <a:lvl9pPr marL="3657600" algn="l" defTabSz="914400" rtl="0" eaLnBrk="1" latinLnBrk="0" hangingPunct="1">
      <a:defRPr sz="12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08DA0"/>
    <a:srgbClr val="7F7F7F"/>
    <a:srgbClr val="4C4C4C"/>
    <a:srgbClr val="66CCFF"/>
    <a:srgbClr val="FFFF66"/>
    <a:srgbClr val="FFCC66"/>
    <a:srgbClr val="FF8000"/>
    <a:srgbClr val="FF0000"/>
    <a:srgbClr val="00FF00"/>
    <a:srgbClr val="008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37" autoAdjust="0"/>
    <p:restoredTop sz="76803" autoAdjust="0"/>
  </p:normalViewPr>
  <p:slideViewPr>
    <p:cSldViewPr>
      <p:cViewPr varScale="1">
        <p:scale>
          <a:sx n="97" d="100"/>
          <a:sy n="97" d="100"/>
        </p:scale>
        <p:origin x="2808" y="184"/>
      </p:cViewPr>
      <p:guideLst>
        <p:guide orient="horz" pos="2160"/>
        <p:guide pos="2880"/>
      </p:guideLst>
    </p:cSldViewPr>
  </p:slideViewPr>
  <p:outlineViewPr>
    <p:cViewPr>
      <p:scale>
        <a:sx n="33" d="100"/>
        <a:sy n="33" d="100"/>
      </p:scale>
      <p:origin x="0" y="27584"/>
    </p:cViewPr>
  </p:outlineViewPr>
  <p:notesTextViewPr>
    <p:cViewPr>
      <p:scale>
        <a:sx n="100" d="100"/>
        <a:sy n="100" d="100"/>
      </p:scale>
      <p:origin x="0" y="0"/>
    </p:cViewPr>
  </p:notesTextViewPr>
  <p:sorterViewPr>
    <p:cViewPr>
      <p:scale>
        <a:sx n="100" d="100"/>
        <a:sy n="100" d="100"/>
      </p:scale>
      <p:origin x="0" y="24221"/>
    </p:cViewPr>
  </p:sorterViewPr>
  <p:notesViewPr>
    <p:cSldViewPr>
      <p:cViewPr varScale="1">
        <p:scale>
          <a:sx n="123" d="100"/>
          <a:sy n="123" d="100"/>
        </p:scale>
        <p:origin x="470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992188" y="766763"/>
            <a:ext cx="5119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4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30000"/>
      </a:spcBef>
      <a:spcAft>
        <a:spcPct val="0"/>
      </a:spcAft>
      <a:defRPr sz="1400" kern="1200">
        <a:solidFill>
          <a:schemeClr val="tx1"/>
        </a:solidFill>
        <a:latin typeface="Calibri" panose="020F0502020204030204" pitchFamily="34" charset="0"/>
        <a:ea typeface="+mn-ea"/>
        <a:cs typeface="Calibri" panose="020F0502020204030204" pitchFamily="34" charset="0"/>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E7A572-8AD9-492E-A720-80969568FA02}" type="slidenum">
              <a:rPr lang="en-US"/>
              <a:pPr/>
              <a:t>1</a:t>
            </a:fld>
            <a:endParaRPr lang="en-US" dirty="0"/>
          </a:p>
        </p:txBody>
      </p:sp>
      <p:sp>
        <p:nvSpPr>
          <p:cNvPr id="315394" name="Rectangle 2"/>
          <p:cNvSpPr>
            <a:spLocks noGrp="1" noRot="1" noChangeAspect="1" noChangeArrowheads="1" noTextEdit="1"/>
          </p:cNvSpPr>
          <p:nvPr>
            <p:ph type="sldImg"/>
          </p:nvPr>
        </p:nvSpPr>
        <p:spPr>
          <a:xfrm>
            <a:off x="992188" y="766763"/>
            <a:ext cx="5119687" cy="3838575"/>
          </a:xfrm>
          <a:ln/>
        </p:spPr>
      </p:sp>
      <p:sp>
        <p:nvSpPr>
          <p:cNvPr id="315395" name="Rectangle 3"/>
          <p:cNvSpPr>
            <a:spLocks noGrp="1" noChangeArrowheads="1"/>
          </p:cNvSpPr>
          <p:nvPr>
            <p:ph type="body" idx="1"/>
          </p:nvPr>
        </p:nvSpPr>
        <p:spPr/>
        <p:txBody>
          <a:bodyPr/>
          <a:lstStyle/>
          <a:p>
            <a:endParaRPr lang="fr-FR" dirty="0"/>
          </a:p>
        </p:txBody>
      </p:sp>
    </p:spTree>
    <p:extLst>
      <p:ext uri="{BB962C8B-B14F-4D97-AF65-F5344CB8AC3E}">
        <p14:creationId xmlns:p14="http://schemas.microsoft.com/office/powerpoint/2010/main" val="2029716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This is an example of similarity</a:t>
            </a:r>
            <a:r>
              <a:rPr lang="en-GB" baseline="0" dirty="0"/>
              <a:t> computed using the two metrics. It is possible to see how the users are not ranked in the same way. For example, the most similar user to user U is User 1, when the Pearson correlation coefficient is used, or User 2, when the cosine similarity is used. In fact, user 1 seems to have a bias towards lower ratings, but has a similar rating pattern as user U.</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1881642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The aggregation function calculates whether the neighbours' ratings for the unseen item </a:t>
            </a:r>
            <a:r>
              <a:rPr lang="en-GB" sz="1400" b="0" i="1" u="none" strike="noStrike" kern="1200" baseline="0" dirty="0">
                <a:solidFill>
                  <a:schemeClr val="tx1"/>
                </a:solidFill>
                <a:latin typeface="Calibri" panose="020F0502020204030204" pitchFamily="34" charset="0"/>
                <a:ea typeface="+mn-ea"/>
                <a:cs typeface="Calibri" panose="020F0502020204030204" pitchFamily="34" charset="0"/>
              </a:rPr>
              <a:t>i</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are higher or lower than their average. We can consider this term as the bias of the user </a:t>
            </a:r>
            <a:r>
              <a:rPr lang="en-GB" sz="1400" b="0" i="1" u="none" strike="noStrike" kern="1200" baseline="0" dirty="0">
                <a:solidFill>
                  <a:schemeClr val="tx1"/>
                </a:solidFill>
                <a:latin typeface="Calibri" panose="020F0502020204030204" pitchFamily="34" charset="0"/>
                <a:ea typeface="+mn-ea"/>
                <a:cs typeface="Calibri" panose="020F0502020204030204" pitchFamily="34" charset="0"/>
              </a:rPr>
              <a:t>y</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a:t>
            </a:r>
            <a:r>
              <a:rPr lang="en-GB" sz="1400" b="0" i="0" u="none" strike="noStrike" kern="1200" baseline="0" dirty="0" err="1">
                <a:solidFill>
                  <a:schemeClr val="tx1"/>
                </a:solidFill>
                <a:latin typeface="Calibri" panose="020F0502020204030204" pitchFamily="34" charset="0"/>
                <a:ea typeface="+mn-ea"/>
                <a:cs typeface="Calibri" panose="020F0502020204030204" pitchFamily="34" charset="0"/>
              </a:rPr>
              <a:t>w.r.t</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item </a:t>
            </a:r>
            <a:r>
              <a:rPr lang="en-GB" sz="1400" b="0" i="1" u="none" strike="noStrike" kern="1200" baseline="0" dirty="0">
                <a:solidFill>
                  <a:schemeClr val="tx1"/>
                </a:solidFill>
                <a:latin typeface="Calibri" panose="020F0502020204030204" pitchFamily="34" charset="0"/>
                <a:ea typeface="+mn-ea"/>
                <a:cs typeface="Calibri" panose="020F0502020204030204" pitchFamily="34" charset="0"/>
              </a:rPr>
              <a:t>i</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Then the function combines the rating bias using the similarity as a weight, so that the most similar neighbours will have more importance. Finally, the aggregated neighbours' bias is added/subtracted from user’s </a:t>
            </a:r>
            <a:r>
              <a:rPr lang="en-GB" sz="1400" b="0" i="1" u="none" strike="noStrike" kern="1200" baseline="0" dirty="0">
                <a:solidFill>
                  <a:schemeClr val="tx1"/>
                </a:solidFill>
                <a:latin typeface="Calibri" panose="020F0502020204030204" pitchFamily="34" charset="0"/>
                <a:ea typeface="+mn-ea"/>
                <a:cs typeface="Calibri" panose="020F0502020204030204" pitchFamily="34" charset="0"/>
              </a:rPr>
              <a:t>x</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average rating.</a:t>
            </a:r>
            <a:endParaRPr lang="en-GB" sz="14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527482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Here we demonstrate in detail the calculation of an estimated rating with user-based collaborative filtering.</a:t>
            </a:r>
          </a:p>
        </p:txBody>
      </p:sp>
      <p:sp>
        <p:nvSpPr>
          <p:cNvPr id="4" name="Slide Number Placeholder 3"/>
          <p:cNvSpPr>
            <a:spLocks noGrp="1"/>
          </p:cNvSpPr>
          <p:nvPr>
            <p:ph type="sldNum" sz="quarter" idx="5"/>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2725344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A typical problem of user-based collaborative filtering is the cold-start problem. The recommendation for a new user that did not rate anything yet or for an item that was never rated by any user. Also, user-based collaborative filtering is problematic when there are millions of users and/or items, such as we find them on the typical Internet platforms like Amazon or Netflix. For example, for each user the most similar users have to be found doing nearest neighbour search from a large set of users. With large numbers of ratings, it becomes hard to find common ratings between users, due to the high dispersion of data.</a:t>
            </a:r>
          </a:p>
          <a:p>
            <a:endParaRPr lang="en-GB" sz="1400" b="0" i="0" u="none" strike="noStrike" kern="1200" baseline="0" dirty="0">
              <a:solidFill>
                <a:schemeClr val="tx1"/>
              </a:solidFill>
              <a:latin typeface="Calibri" panose="020F0502020204030204" pitchFamily="34" charset="0"/>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270138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As opposed to user-based collaborative filtering, in item-based collaborative filtering  the rating for an item for which a user’s rating is not known, is derived from items that have similar ratings to the item in question, and not from users that have similar tastes as the user. Analogously, this requires a method to compute similarity among the ratings of items in order to determine a neighbourhood of similar items and a method for aggregating the ratings of the similar items.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840189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CH" dirty="0"/>
                  <a:t>The figure illustrates the approach. For obtaining an estimation of the rating of user </a:t>
                </a:r>
                <a14:m>
                  <m:oMath xmlns:m="http://schemas.openxmlformats.org/officeDocument/2006/math">
                    <m:r>
                      <a:rPr lang="en-CH" i="1" dirty="0" smtClean="0">
                        <a:latin typeface="Cambria Math" panose="02040503050406030204" pitchFamily="18" charset="0"/>
                      </a:rPr>
                      <m:t>𝑥</m:t>
                    </m:r>
                  </m:oMath>
                </a14:m>
                <a:r>
                  <a:rPr lang="en-CH" dirty="0"/>
                  <a:t> of an item </a:t>
                </a:r>
                <a14:m>
                  <m:oMath xmlns:m="http://schemas.openxmlformats.org/officeDocument/2006/math">
                    <m:r>
                      <a:rPr lang="en-GB" i="1" dirty="0" smtClean="0">
                        <a:latin typeface="Cambria Math" panose="02040503050406030204" pitchFamily="18" charset="0"/>
                      </a:rPr>
                      <m:t>𝑖</m:t>
                    </m:r>
                  </m:oMath>
                </a14:m>
                <a:r>
                  <a:rPr lang="en-CH" dirty="0"/>
                  <a:t> the user has not rated, first a set of items is identified that is similar, in the sense that it has received similar ratings as the item in quest</a:t>
                </a:r>
                <a:r>
                  <a:rPr lang="en-GB" dirty="0"/>
                  <a:t>io</a:t>
                </a:r>
                <a:r>
                  <a:rPr lang="en-CH" dirty="0"/>
                  <a:t>n.</a:t>
                </a:r>
              </a:p>
            </p:txBody>
          </p:sp>
        </mc:Choice>
        <mc:Fallback xmlns="">
          <p:sp>
            <p:nvSpPr>
              <p:cNvPr id="3" name="Notes Placeholder 2"/>
              <p:cNvSpPr>
                <a:spLocks noGrp="1"/>
              </p:cNvSpPr>
              <p:nvPr>
                <p:ph type="body" idx="1"/>
              </p:nvPr>
            </p:nvSpPr>
            <p:spPr/>
            <p:txBody>
              <a:bodyPr/>
              <a:lstStyle/>
              <a:p>
                <a:r>
                  <a:rPr lang="en-CH" dirty="0"/>
                  <a:t>The figure illustrates the approach. For obtaining an estimation of the rating of user </a:t>
                </a:r>
                <a:r>
                  <a:rPr lang="en-CH" i="0" dirty="0">
                    <a:latin typeface="Cambria Math" panose="02040503050406030204" pitchFamily="18" charset="0"/>
                  </a:rPr>
                  <a:t>𝑥</a:t>
                </a:r>
                <a:r>
                  <a:rPr lang="en-CH" dirty="0"/>
                  <a:t> of an item </a:t>
                </a:r>
                <a:r>
                  <a:rPr lang="en-GB" i="0" dirty="0">
                    <a:latin typeface="Cambria Math" panose="02040503050406030204" pitchFamily="18" charset="0"/>
                  </a:rPr>
                  <a:t>𝑖</a:t>
                </a:r>
                <a:r>
                  <a:rPr lang="en-CH" dirty="0"/>
                  <a:t> the user has not rated, first a set of items is identified that is similar, in the sense that it has received similar ratings as the item in quest</a:t>
                </a:r>
                <a:r>
                  <a:rPr lang="en-GB" dirty="0"/>
                  <a:t>io</a:t>
                </a:r>
                <a:r>
                  <a:rPr lang="en-CH" dirty="0"/>
                  <a:t>n.</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1186238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The attributes</a:t>
            </a:r>
            <a:r>
              <a:rPr lang="en-GB" baseline="0" dirty="0"/>
              <a:t> that define an item are the ratings of the users different than U. The similarity can be computed with the same functions used before for user-based collaborative filtering, Pearson correlation coefficient or cosine similarity. In this example, similarity is computed with the correlation coefficient, and it is possible to see how item 1 and 4 are the most similar to item 5. Thus, aggregating the ratings of these items given by user U is an estimate of the rating of user U for item 5.</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3154808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The aggregation function computes the prediction of an item </a:t>
            </a:r>
            <a:r>
              <a:rPr lang="en-GB" sz="1400" b="0" i="0" u="none" strike="noStrike" kern="1200" baseline="0" dirty="0" err="1">
                <a:solidFill>
                  <a:schemeClr val="tx1"/>
                </a:solidFill>
                <a:latin typeface="Calibri" panose="020F0502020204030204" pitchFamily="34" charset="0"/>
                <a:ea typeface="+mn-ea"/>
                <a:cs typeface="Calibri" panose="020F0502020204030204" pitchFamily="34" charset="0"/>
              </a:rPr>
              <a:t>i</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for a user x by computing the sum of the ratings given by the user on the items similar to </a:t>
            </a:r>
            <a:r>
              <a:rPr lang="en-GB" sz="1400" b="0" i="0" u="none" strike="noStrike" kern="1200" baseline="0" dirty="0" err="1">
                <a:solidFill>
                  <a:schemeClr val="tx1"/>
                </a:solidFill>
                <a:latin typeface="Calibri" panose="020F0502020204030204" pitchFamily="34" charset="0"/>
                <a:ea typeface="+mn-ea"/>
                <a:cs typeface="Calibri" panose="020F0502020204030204" pitchFamily="34" charset="0"/>
              </a:rPr>
              <a:t>i</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Each rating is weighted by the corresponding similarity sim(</a:t>
            </a:r>
            <a:r>
              <a:rPr lang="en-GB" sz="1400" b="0" i="0" u="none" strike="noStrike" kern="1200" baseline="0" dirty="0" err="1">
                <a:solidFill>
                  <a:schemeClr val="tx1"/>
                </a:solidFill>
                <a:latin typeface="Calibri" panose="020F0502020204030204" pitchFamily="34" charset="0"/>
                <a:ea typeface="+mn-ea"/>
                <a:cs typeface="Calibri" panose="020F0502020204030204" pitchFamily="34" charset="0"/>
              </a:rPr>
              <a:t>i,j</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between items </a:t>
            </a:r>
            <a:r>
              <a:rPr lang="en-GB" sz="1400" b="0" i="0" u="none" strike="noStrike" kern="1200" baseline="0" dirty="0" err="1">
                <a:solidFill>
                  <a:schemeClr val="tx1"/>
                </a:solidFill>
                <a:latin typeface="Calibri" panose="020F0502020204030204" pitchFamily="34" charset="0"/>
                <a:ea typeface="+mn-ea"/>
                <a:cs typeface="Calibri" panose="020F0502020204030204" pitchFamily="34" charset="0"/>
              </a:rPr>
              <a:t>i</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and j. Note that here bias in the ratings of other users is not taken into account.</a:t>
            </a:r>
          </a:p>
          <a:p>
            <a:endParaRPr lang="en-GB" sz="1400" b="0" i="0" u="none" strike="noStrike" kern="1200" baseline="0" dirty="0">
              <a:solidFill>
                <a:schemeClr val="tx1"/>
              </a:solidFill>
              <a:latin typeface="Calibri" panose="020F0502020204030204" pitchFamily="34" charset="0"/>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2546985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CH" dirty="0"/>
              <a:t>Here we demonstrate in detail the calculation of an estimated rating with item-based collaborative filtering.</a:t>
            </a:r>
          </a:p>
          <a:p>
            <a:endParaRPr lang="en-CH"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849158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Although item-based collaborative filtering does not solve the cold-start problem, it is usually more suited to tackle big datasets. In fact, the item similarities can be computed in advance, given that the items are more stable than the users. In general, particularly in product recommendation systems, new items appear at a slower pace than new users. Furthermore, the size of the neighbourhood of a given item a is in general smaller than the neighbourhood of a user x, because </a:t>
                </a:r>
                <a14:m>
                  <m:oMath xmlns:m="http://schemas.openxmlformats.org/officeDocument/2006/math">
                    <m:sSub>
                      <m:sSubPr>
                        <m:ctrlPr>
                          <a:rPr lang="fr-CH" sz="1400" i="1" smtClean="0">
                            <a:latin typeface="Cambria Math" panose="02040503050406030204" pitchFamily="18" charset="0"/>
                            <a:ea typeface="Cambria Math" charset="0"/>
                            <a:cs typeface="Cambria Math" charset="0"/>
                          </a:rPr>
                        </m:ctrlPr>
                      </m:sSubPr>
                      <m:e>
                        <m:r>
                          <a:rPr lang="fr-CH" sz="1400" i="1">
                            <a:latin typeface="Cambria Math" charset="0"/>
                            <a:ea typeface="Cambria Math" charset="0"/>
                            <a:cs typeface="Cambria Math" charset="0"/>
                          </a:rPr>
                          <m:t>𝑁</m:t>
                        </m:r>
                      </m:e>
                      <m:sub>
                        <m:r>
                          <a:rPr lang="fr-CH" sz="1400" i="1">
                            <a:latin typeface="Cambria Math" charset="0"/>
                            <a:ea typeface="Cambria Math" charset="0"/>
                            <a:cs typeface="Cambria Math" charset="0"/>
                          </a:rPr>
                          <m:t>𝐼</m:t>
                        </m:r>
                      </m:sub>
                    </m:sSub>
                    <m:r>
                      <m:rPr>
                        <m:brk m:alnAt="7"/>
                      </m:rPr>
                      <a:rPr lang="fr-CH" sz="1400" i="1">
                        <a:latin typeface="Cambria Math" charset="0"/>
                        <a:ea typeface="Cambria Math" charset="0"/>
                        <a:cs typeface="Cambria Math" charset="0"/>
                      </a:rPr>
                      <m:t>(</m:t>
                    </m:r>
                    <m:r>
                      <a:rPr lang="fr-CH" sz="1400" b="0" i="1" smtClean="0">
                        <a:latin typeface="Cambria Math" panose="02040503050406030204" pitchFamily="18" charset="0"/>
                        <a:ea typeface="Cambria Math" charset="0"/>
                        <a:cs typeface="Cambria Math" charset="0"/>
                      </a:rPr>
                      <m:t>𝑖</m:t>
                    </m:r>
                    <m:r>
                      <a:rPr lang="fr-CH" sz="1400" i="1">
                        <a:latin typeface="Cambria Math" charset="0"/>
                        <a:ea typeface="Cambria Math" charset="0"/>
                        <a:cs typeface="Cambria Math" charset="0"/>
                      </a:rPr>
                      <m:t>)</m:t>
                    </m:r>
                  </m:oMath>
                </a14:m>
                <a:r>
                  <a:rPr lang="en-GB" sz="1400" dirty="0">
                    <a:solidFill>
                      <a:srgbClr val="000000"/>
                    </a:solidFill>
                    <a:latin typeface="Calibri" panose="020F0502020204030204" pitchFamily="34" charset="0"/>
                    <a:cs typeface="Calibri" panose="020F0502020204030204" pitchFamily="34" charset="0"/>
                  </a:rPr>
                  <a:t> </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is composed of the other items rated by user x (e.g., tens of DVDs bought on Amazon), while </a:t>
                </a:r>
                <a14:m>
                  <m:oMath xmlns:m="http://schemas.openxmlformats.org/officeDocument/2006/math">
                    <m:sSub>
                      <m:sSubPr>
                        <m:ctrlPr>
                          <a:rPr lang="fr-CH" sz="1400" i="1" smtClean="0">
                            <a:latin typeface="Cambria Math" panose="02040503050406030204" pitchFamily="18" charset="0"/>
                            <a:ea typeface="Cambria Math" charset="0"/>
                            <a:cs typeface="Cambria Math" charset="0"/>
                          </a:rPr>
                        </m:ctrlPr>
                      </m:sSubPr>
                      <m:e>
                        <m:r>
                          <a:rPr lang="fr-CH" sz="1400" i="1">
                            <a:latin typeface="Cambria Math" charset="0"/>
                            <a:ea typeface="Cambria Math" charset="0"/>
                            <a:cs typeface="Cambria Math" charset="0"/>
                          </a:rPr>
                          <m:t>𝑁</m:t>
                        </m:r>
                      </m:e>
                      <m:sub>
                        <m:r>
                          <a:rPr lang="fr-CH" sz="1400" i="1">
                            <a:latin typeface="Cambria Math" charset="0"/>
                            <a:ea typeface="Cambria Math" charset="0"/>
                            <a:cs typeface="Cambria Math" charset="0"/>
                          </a:rPr>
                          <m:t>𝑈</m:t>
                        </m:r>
                      </m:sub>
                    </m:sSub>
                    <m:r>
                      <m:rPr>
                        <m:brk m:alnAt="7"/>
                      </m:rPr>
                      <a:rPr lang="fr-CH" sz="1400" i="1">
                        <a:latin typeface="Cambria Math" charset="0"/>
                        <a:ea typeface="Cambria Math" charset="0"/>
                        <a:cs typeface="Cambria Math" charset="0"/>
                      </a:rPr>
                      <m:t>(</m:t>
                    </m:r>
                    <m:r>
                      <a:rPr lang="fr-CH" sz="1400" i="1">
                        <a:latin typeface="Cambria Math" charset="0"/>
                        <a:ea typeface="Cambria Math" charset="0"/>
                        <a:cs typeface="Cambria Math" charset="0"/>
                      </a:rPr>
                      <m:t>𝑥</m:t>
                    </m:r>
                    <m:r>
                      <a:rPr lang="fr-CH" sz="1400" i="1">
                        <a:latin typeface="Cambria Math" charset="0"/>
                        <a:ea typeface="Cambria Math" charset="0"/>
                        <a:cs typeface="Cambria Math" charset="0"/>
                      </a:rPr>
                      <m:t>)</m:t>
                    </m:r>
                  </m:oMath>
                </a14:m>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is composed by the other users that rated the same items as x (e.g., millions of users that watched The Godfather on Netflix).</a:t>
                </a:r>
              </a:p>
              <a:p>
                <a:endParaRPr lang="en-GB" sz="1400" b="0" i="0" u="none" strike="noStrike" kern="1200" baseline="0" dirty="0">
                  <a:solidFill>
                    <a:schemeClr val="tx1"/>
                  </a:solidFill>
                  <a:latin typeface="Calibri" panose="020F0502020204030204" pitchFamily="34" charset="0"/>
                  <a:ea typeface="+mn-ea"/>
                  <a:cs typeface="Calibri" panose="020F0502020204030204" pitchFamily="34" charset="0"/>
                </a:endParaRPr>
              </a:p>
              <a:p>
                <a:endParaRPr lang="en-GB" sz="1400" b="0" i="0" u="none" strike="noStrike" kern="1200" baseline="0" dirty="0">
                  <a:solidFill>
                    <a:schemeClr val="tx1"/>
                  </a:solidFill>
                  <a:latin typeface="Calibri" panose="020F0502020204030204" pitchFamily="34" charset="0"/>
                  <a:ea typeface="+mn-ea"/>
                  <a:cs typeface="Calibri" panose="020F0502020204030204" pitchFamily="34" charset="0"/>
                </a:endParaRPr>
              </a:p>
              <a:p>
                <a:endParaRPr lang="en-GB" sz="1400" b="0" i="0" u="none" strike="noStrike" kern="1200" baseline="0" dirty="0">
                  <a:solidFill>
                    <a:schemeClr val="tx1"/>
                  </a:solidFill>
                  <a:latin typeface="Calibri" panose="020F0502020204030204" pitchFamily="34" charset="0"/>
                  <a:ea typeface="+mn-ea"/>
                  <a:cs typeface="Calibri" panose="020F0502020204030204" pitchFamily="34" charset="0"/>
                </a:endParaRPr>
              </a:p>
              <a:p>
                <a:endParaRPr lang="en-GB" sz="1400" b="0" i="0" u="none" strike="noStrike" kern="1200" baseline="0" dirty="0">
                  <a:solidFill>
                    <a:schemeClr val="tx1"/>
                  </a:solidFill>
                  <a:latin typeface="Calibri" panose="020F0502020204030204" pitchFamily="34" charset="0"/>
                  <a:ea typeface="+mn-ea"/>
                  <a:cs typeface="Calibri" panose="020F0502020204030204" pitchFamily="34" charset="0"/>
                </a:endParaRPr>
              </a:p>
            </p:txBody>
          </p:sp>
        </mc:Choice>
        <mc:Fallback xmlns="">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Arial" charset="0"/>
                    <a:ea typeface="+mn-ea"/>
                    <a:cs typeface="+mn-cs"/>
                  </a:rPr>
                  <a:t>Although item-based collaborative filtering does not solve the scalability problem, it is usually more suited to tackle big </a:t>
                </a:r>
                <a:r>
                  <a:rPr lang="en-GB" sz="1200" b="0" i="0" u="none" strike="noStrike" kern="1200" baseline="0" dirty="0" smtClean="0">
                    <a:solidFill>
                      <a:schemeClr val="tx1"/>
                    </a:solidFill>
                    <a:latin typeface="Arial" charset="0"/>
                    <a:ea typeface="+mn-ea"/>
                    <a:cs typeface="+mn-cs"/>
                  </a:rPr>
                  <a:t>datasets. </a:t>
                </a:r>
                <a:r>
                  <a:rPr lang="en-GB" sz="1200" b="0" i="0" u="none" strike="noStrike" kern="1200" baseline="0" dirty="0" smtClean="0">
                    <a:solidFill>
                      <a:schemeClr val="tx1"/>
                    </a:solidFill>
                    <a:latin typeface="Arial" charset="0"/>
                    <a:ea typeface="+mn-ea"/>
                    <a:cs typeface="+mn-cs"/>
                  </a:rPr>
                  <a:t>In fact, the item similarities can be computed in advance, given that the items are more stable than the users (in general, new items appear at a slower pace than new users). Furthermore, the size of the neighbourhood of a given item a is in general smaller than the neighbourhood of a user x, because </a:t>
                </a:r>
                <a:r>
                  <a:rPr lang="fr-CH" sz="1200" i="0">
                    <a:latin typeface="Cambria Math" charset="0"/>
                    <a:ea typeface="Cambria Math" charset="0"/>
                    <a:cs typeface="Cambria Math" charset="0"/>
                  </a:rPr>
                  <a:t>𝑁</a:t>
                </a:r>
                <a:r>
                  <a:rPr lang="fr-CH" sz="1200" i="0" smtClean="0">
                    <a:latin typeface="Cambria Math" charset="0"/>
                    <a:ea typeface="Cambria Math" charset="0"/>
                    <a:cs typeface="Cambria Math" charset="0"/>
                  </a:rPr>
                  <a:t>_</a:t>
                </a:r>
                <a:r>
                  <a:rPr lang="fr-CH" sz="1200" i="0">
                    <a:latin typeface="Cambria Math" charset="0"/>
                    <a:ea typeface="Cambria Math" charset="0"/>
                    <a:cs typeface="Cambria Math" charset="0"/>
                  </a:rPr>
                  <a:t>𝐼 (𝑎)</a:t>
                </a:r>
                <a:r>
                  <a:rPr lang="en-GB" sz="1200" dirty="0">
                    <a:solidFill>
                      <a:srgbClr val="000000"/>
                    </a:solidFill>
                  </a:rPr>
                  <a:t> </a:t>
                </a:r>
                <a:r>
                  <a:rPr lang="en-GB" sz="1200" b="0" i="0" u="none" strike="noStrike" kern="1200" baseline="0" dirty="0" smtClean="0">
                    <a:solidFill>
                      <a:schemeClr val="tx1"/>
                    </a:solidFill>
                    <a:latin typeface="Arial" charset="0"/>
                    <a:ea typeface="+mn-ea"/>
                    <a:cs typeface="+mn-cs"/>
                  </a:rPr>
                  <a:t> is composed </a:t>
                </a:r>
                <a:r>
                  <a:rPr lang="en-GB" sz="1200" b="0" i="0" u="none" strike="noStrike" kern="1200" baseline="0" dirty="0" smtClean="0">
                    <a:solidFill>
                      <a:schemeClr val="tx1"/>
                    </a:solidFill>
                    <a:latin typeface="Arial" charset="0"/>
                    <a:ea typeface="+mn-ea"/>
                    <a:cs typeface="+mn-cs"/>
                  </a:rPr>
                  <a:t>of the </a:t>
                </a:r>
                <a:r>
                  <a:rPr lang="en-GB" sz="1200" b="0" i="0" u="none" strike="noStrike" kern="1200" baseline="0" dirty="0" smtClean="0">
                    <a:solidFill>
                      <a:schemeClr val="tx1"/>
                    </a:solidFill>
                    <a:latin typeface="Arial" charset="0"/>
                    <a:ea typeface="+mn-ea"/>
                    <a:cs typeface="+mn-cs"/>
                  </a:rPr>
                  <a:t>other items rated by user x (e.g., tens of DVDs bought on Amazon), while </a:t>
                </a:r>
                <a:r>
                  <a:rPr lang="fr-CH" sz="1200" i="0">
                    <a:latin typeface="Cambria Math" charset="0"/>
                    <a:ea typeface="Cambria Math" charset="0"/>
                    <a:cs typeface="Cambria Math" charset="0"/>
                  </a:rPr>
                  <a:t>𝑁</a:t>
                </a:r>
                <a:r>
                  <a:rPr lang="fr-CH" sz="1200" i="0" smtClean="0">
                    <a:latin typeface="Cambria Math" charset="0"/>
                    <a:ea typeface="Cambria Math" charset="0"/>
                    <a:cs typeface="Cambria Math" charset="0"/>
                  </a:rPr>
                  <a:t>_</a:t>
                </a:r>
                <a:r>
                  <a:rPr lang="fr-CH" sz="1200" i="0">
                    <a:latin typeface="Cambria Math" charset="0"/>
                    <a:ea typeface="Cambria Math" charset="0"/>
                    <a:cs typeface="Cambria Math" charset="0"/>
                  </a:rPr>
                  <a:t>𝑈 (𝑥)</a:t>
                </a:r>
                <a:r>
                  <a:rPr lang="en-GB" sz="1200" b="0" i="0" u="none" strike="noStrike" kern="1200" baseline="0" dirty="0" smtClean="0">
                    <a:solidFill>
                      <a:schemeClr val="tx1"/>
                    </a:solidFill>
                    <a:latin typeface="Arial" charset="0"/>
                    <a:ea typeface="+mn-ea"/>
                    <a:cs typeface="+mn-cs"/>
                  </a:rPr>
                  <a:t> is composed by the other users that rated the same items as x (e.g., millions of users that watched The Godfather on Netflix).</a:t>
                </a:r>
              </a:p>
              <a:p>
                <a:endParaRPr lang="en-GB" sz="1200" b="0" i="0" u="none" strike="noStrike" kern="1200" baseline="0" dirty="0" smtClean="0">
                  <a:solidFill>
                    <a:schemeClr val="tx1"/>
                  </a:solidFill>
                  <a:latin typeface="Arial" charset="0"/>
                  <a:ea typeface="+mn-ea"/>
                  <a:cs typeface="+mn-cs"/>
                </a:endParaRPr>
              </a:p>
              <a:p>
                <a:endParaRPr lang="en-GB" sz="1200" b="0" i="0" u="none" strike="noStrike" kern="1200" baseline="0" dirty="0" smtClean="0">
                  <a:solidFill>
                    <a:schemeClr val="tx1"/>
                  </a:solidFill>
                  <a:latin typeface="Arial" charset="0"/>
                  <a:ea typeface="+mn-ea"/>
                  <a:cs typeface="+mn-cs"/>
                </a:endParaRPr>
              </a:p>
              <a:p>
                <a:endParaRPr lang="en-GB" sz="1200" b="0" i="0" u="none" strike="noStrike" kern="1200" baseline="0" dirty="0" smtClean="0">
                  <a:solidFill>
                    <a:schemeClr val="tx1"/>
                  </a:solidFill>
                  <a:latin typeface="Arial" charset="0"/>
                  <a:ea typeface="+mn-ea"/>
                  <a:cs typeface="+mn-cs"/>
                </a:endParaRPr>
              </a:p>
              <a:p>
                <a:endParaRPr lang="en-GB" sz="1200" b="0" i="0" u="none" strike="noStrike" kern="1200" baseline="0" dirty="0" smtClean="0">
                  <a:solidFill>
                    <a:schemeClr val="tx1"/>
                  </a:solidFill>
                  <a:latin typeface="Arial" charset="0"/>
                  <a:ea typeface="+mn-ea"/>
                  <a:cs typeface="+mn-cs"/>
                </a:endParaRPr>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1148602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latin typeface="Calibri" panose="020F0502020204030204" pitchFamily="34" charset="0"/>
                <a:cs typeface="Calibri" panose="020F0502020204030204" pitchFamily="34" charset="0"/>
              </a:rPr>
              <a:t>Assume a user is interested in some type of items, like products, movies, books, news or jobs. A recommender system is a system that based on available data on these items proposes to the users a ranked list of items according to their preferences. Therefore recommendation can be understood as a learning problem, where the function to be learnt is the ranking of items.</a:t>
            </a:r>
          </a:p>
          <a:p>
            <a:endParaRPr lang="en-GB" sz="1400" dirty="0">
              <a:latin typeface="Calibri" panose="020F0502020204030204" pitchFamily="34" charset="0"/>
              <a:cs typeface="Calibri" panose="020F0502020204030204" pitchFamily="34" charset="0"/>
            </a:endParaRPr>
          </a:p>
          <a:p>
            <a:r>
              <a:rPr lang="en-GB" sz="1400" dirty="0">
                <a:latin typeface="Calibri" panose="020F0502020204030204" pitchFamily="34" charset="0"/>
                <a:cs typeface="Calibri" panose="020F0502020204030204" pitchFamily="34" charset="0"/>
              </a:rPr>
              <a:t>The data that is available to produce such a ranking includes ratings of used of the items, demographic information on the users and characteristics of the items, including their content.</a:t>
            </a:r>
          </a:p>
        </p:txBody>
      </p:sp>
      <p:sp>
        <p:nvSpPr>
          <p:cNvPr id="4" name="Slide Number Placeholder 3"/>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1479440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2643485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664427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Both recommendation techniques we saw before are based on the ratings of the user exclusively, and exploit no information about the item. However, the content of the item might provide useful information for recommendation. Content-based recommendation takes into consideration the items that have been rated by the user and the content of all existing items, significantly reducing the scalability problems the recommendation is not relying on data from a large community of users. </a:t>
            </a:r>
          </a:p>
          <a:p>
            <a:endParaRPr lang="en-GB" sz="1400" b="0" i="0" u="none" strike="noStrike" kern="1200" baseline="-25000" dirty="0">
              <a:solidFill>
                <a:schemeClr val="tx1"/>
              </a:solidFill>
              <a:latin typeface="Calibri" panose="020F0502020204030204" pitchFamily="34" charset="0"/>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2759625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The basic technique for content-based recommendation needs to define</a:t>
            </a:r>
          </a:p>
          <a:p>
            <a:pPr marL="228600" indent="-228600">
              <a:buAutoNum type="arabicPlain"/>
            </a:pP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A way to formalize the item content</a:t>
            </a:r>
          </a:p>
          <a:p>
            <a:pPr marL="228600" indent="-228600">
              <a:buAutoNum type="arabicPlain"/>
            </a:pP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A similarity measure between items</a:t>
            </a:r>
          </a:p>
          <a:p>
            <a:pPr marL="228600" indent="-228600">
              <a:buAutoNum type="arabicPlain"/>
            </a:pP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An aggregation function for the ratings</a:t>
            </a:r>
            <a:endParaRPr lang="en-GB" sz="1400" b="0" i="0" u="none" strike="noStrike" kern="1200" baseline="-25000" dirty="0">
              <a:solidFill>
                <a:schemeClr val="tx1"/>
              </a:solidFill>
              <a:latin typeface="Calibri" panose="020F0502020204030204" pitchFamily="34" charset="0"/>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2492205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b="0" i="0" u="none" strike="noStrike" kern="1200" baseline="0" dirty="0">
                <a:solidFill>
                  <a:schemeClr val="tx1"/>
                </a:solidFill>
                <a:latin typeface="Arial" charset="0"/>
                <a:ea typeface="+mn-ea"/>
                <a:cs typeface="+mn-cs"/>
              </a:rPr>
              <a:t>A standard approach for content-based recommendation for items is the characterisation of the items in terms of </a:t>
            </a:r>
            <a:r>
              <a:rPr lang="en-GB" sz="1200" b="0" i="0" u="none" strike="noStrike" kern="1200" baseline="0" dirty="0" err="1">
                <a:solidFill>
                  <a:schemeClr val="tx1"/>
                </a:solidFill>
                <a:latin typeface="Arial" charset="0"/>
                <a:ea typeface="+mn-ea"/>
                <a:cs typeface="+mn-cs"/>
              </a:rPr>
              <a:t>tf-idf</a:t>
            </a:r>
            <a:r>
              <a:rPr lang="en-GB" sz="1200" b="0" i="0" u="none" strike="noStrike" kern="1200" baseline="0" dirty="0">
                <a:solidFill>
                  <a:schemeClr val="tx1"/>
                </a:solidFill>
                <a:latin typeface="Arial" charset="0"/>
                <a:ea typeface="+mn-ea"/>
                <a:cs typeface="+mn-cs"/>
              </a:rPr>
              <a:t>. Each item can be described by a set of terms that appear in their textual description description, with their associated weight, the </a:t>
            </a:r>
            <a:r>
              <a:rPr lang="en-GB" sz="1200" b="0" i="0" u="none" strike="noStrike" kern="1200" baseline="0" dirty="0" err="1">
                <a:solidFill>
                  <a:schemeClr val="tx1"/>
                </a:solidFill>
                <a:latin typeface="Arial" charset="0"/>
                <a:ea typeface="+mn-ea"/>
                <a:cs typeface="+mn-cs"/>
              </a:rPr>
              <a:t>tf-idf</a:t>
            </a:r>
            <a:r>
              <a:rPr lang="en-GB" sz="1200" b="0" i="0" u="none" strike="noStrike" kern="1200" baseline="0" dirty="0">
                <a:solidFill>
                  <a:schemeClr val="tx1"/>
                </a:solidFill>
                <a:latin typeface="Arial" charset="0"/>
                <a:ea typeface="+mn-ea"/>
                <a:cs typeface="+mn-cs"/>
              </a:rPr>
              <a:t> measure.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b="0" i="0" u="none" strike="noStrike" kern="1200" baseline="0" dirty="0">
                <a:solidFill>
                  <a:schemeClr val="tx1"/>
                </a:solidFill>
                <a:latin typeface="Arial" charset="0"/>
                <a:ea typeface="+mn-ea"/>
                <a:cs typeface="+mn-cs"/>
              </a:rPr>
              <a:t>To compute the </a:t>
            </a:r>
            <a:r>
              <a:rPr lang="en-GB" sz="1200" b="0" i="0" u="none" strike="noStrike" kern="1200" baseline="0" dirty="0" err="1">
                <a:solidFill>
                  <a:schemeClr val="tx1"/>
                </a:solidFill>
                <a:latin typeface="Arial" charset="0"/>
                <a:ea typeface="+mn-ea"/>
                <a:cs typeface="+mn-cs"/>
              </a:rPr>
              <a:t>tf-idf</a:t>
            </a:r>
            <a:r>
              <a:rPr lang="en-GB" sz="1200" b="0" i="0" u="none" strike="noStrike" kern="1200" baseline="0" dirty="0">
                <a:solidFill>
                  <a:schemeClr val="tx1"/>
                </a:solidFill>
                <a:latin typeface="Arial" charset="0"/>
                <a:ea typeface="+mn-ea"/>
                <a:cs typeface="+mn-cs"/>
              </a:rPr>
              <a:t> measure measure the standard processing steps from information retrieval, including </a:t>
            </a:r>
            <a:r>
              <a:rPr lang="en-GB" sz="1200" b="0" i="0" u="none" strike="noStrike" kern="1200" baseline="0" dirty="0" err="1">
                <a:solidFill>
                  <a:schemeClr val="tx1"/>
                </a:solidFill>
                <a:latin typeface="Arial" charset="0"/>
                <a:ea typeface="+mn-ea"/>
                <a:cs typeface="+mn-cs"/>
              </a:rPr>
              <a:t>stopword</a:t>
            </a:r>
            <a:r>
              <a:rPr lang="en-GB" sz="1200" b="0" i="0" u="none" strike="noStrike" kern="1200" baseline="0" dirty="0">
                <a:solidFill>
                  <a:schemeClr val="tx1"/>
                </a:solidFill>
                <a:latin typeface="Arial" charset="0"/>
                <a:ea typeface="+mn-ea"/>
                <a:cs typeface="+mn-cs"/>
              </a:rPr>
              <a:t> elimination, and stemming, can be applied.</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25000" dirty="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24</a:t>
            </a:fld>
            <a:endParaRPr lang="en-US"/>
          </a:p>
        </p:txBody>
      </p:sp>
    </p:spTree>
    <p:extLst>
      <p:ext uri="{BB962C8B-B14F-4D97-AF65-F5344CB8AC3E}">
        <p14:creationId xmlns:p14="http://schemas.microsoft.com/office/powerpoint/2010/main" val="1681864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400" dirty="0">
                <a:solidFill>
                  <a:srgbClr val="000000"/>
                </a:solidFill>
              </a:rPr>
              <a:t>The cosine similarity in content-based recommendation considers</a:t>
            </a:r>
            <a:r>
              <a:rPr lang="en-GB" sz="1400" baseline="0" dirty="0">
                <a:solidFill>
                  <a:srgbClr val="000000"/>
                </a:solidFill>
              </a:rPr>
              <a:t> the items </a:t>
            </a:r>
            <a:r>
              <a:rPr lang="en-GB" sz="1400" baseline="0" dirty="0" err="1">
                <a:solidFill>
                  <a:srgbClr val="000000"/>
                </a:solidFill>
              </a:rPr>
              <a:t>i</a:t>
            </a:r>
            <a:r>
              <a:rPr lang="en-GB" sz="1400" baseline="0" dirty="0">
                <a:solidFill>
                  <a:srgbClr val="000000"/>
                </a:solidFill>
              </a:rPr>
              <a:t> and j as two |V|-dimensional vectors, where each dimension is the </a:t>
            </a:r>
            <a:r>
              <a:rPr lang="en-GB" sz="1400" baseline="0" dirty="0" err="1">
                <a:solidFill>
                  <a:srgbClr val="000000"/>
                </a:solidFill>
              </a:rPr>
              <a:t>tf-idf</a:t>
            </a:r>
            <a:r>
              <a:rPr lang="en-GB" sz="1400" baseline="0" dirty="0">
                <a:solidFill>
                  <a:srgbClr val="000000"/>
                </a:solidFill>
              </a:rPr>
              <a:t> measure of a specific term 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baseline="0" dirty="0">
              <a:solidFill>
                <a:srgbClr val="000000"/>
              </a:solidFill>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944192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400" dirty="0">
                <a:solidFill>
                  <a:srgbClr val="000000"/>
                </a:solidFill>
              </a:rPr>
              <a:t>After representing items by their </a:t>
            </a:r>
            <a:r>
              <a:rPr lang="en-GB" sz="1400" dirty="0" err="1">
                <a:solidFill>
                  <a:srgbClr val="000000"/>
                </a:solidFill>
              </a:rPr>
              <a:t>tf-idf</a:t>
            </a:r>
            <a:r>
              <a:rPr lang="en-GB" sz="1400" dirty="0">
                <a:solidFill>
                  <a:srgbClr val="000000"/>
                </a:solidFill>
              </a:rPr>
              <a:t> vectors, </a:t>
            </a:r>
            <a:r>
              <a:rPr lang="en-GB" sz="1400" baseline="0" dirty="0">
                <a:solidFill>
                  <a:srgbClr val="000000"/>
                </a:solidFill>
              </a:rPr>
              <a:t>to estimate the rating of an item </a:t>
            </a:r>
            <a:r>
              <a:rPr lang="en-GB" sz="1400" baseline="0" dirty="0" err="1">
                <a:solidFill>
                  <a:srgbClr val="000000"/>
                </a:solidFill>
              </a:rPr>
              <a:t>i</a:t>
            </a:r>
            <a:r>
              <a:rPr lang="en-GB" sz="1400" baseline="0" dirty="0">
                <a:solidFill>
                  <a:srgbClr val="000000"/>
                </a:solidFill>
              </a:rPr>
              <a:t> not yet seen/rated by user x, the nearest neighbours of </a:t>
            </a:r>
            <a:r>
              <a:rPr lang="en-GB" sz="1400" baseline="0" dirty="0" err="1">
                <a:solidFill>
                  <a:srgbClr val="000000"/>
                </a:solidFill>
              </a:rPr>
              <a:t>i</a:t>
            </a:r>
            <a:r>
              <a:rPr lang="en-GB" sz="1400" baseline="0" dirty="0">
                <a:solidFill>
                  <a:srgbClr val="000000"/>
                </a:solidFill>
              </a:rPr>
              <a:t> in the subset of items that have been already rated by the user x are found and their ratings are aggregated. Note that this approach to predict the rating is analogous to the use of the </a:t>
            </a:r>
            <a:r>
              <a:rPr lang="en-GB" sz="1400" baseline="0" dirty="0" err="1">
                <a:solidFill>
                  <a:srgbClr val="000000"/>
                </a:solidFill>
              </a:rPr>
              <a:t>kNN</a:t>
            </a:r>
            <a:r>
              <a:rPr lang="en-GB" sz="1400" baseline="0" dirty="0">
                <a:solidFill>
                  <a:srgbClr val="000000"/>
                </a:solidFill>
              </a:rPr>
              <a:t> nearest-neighbour classification for document classification. In both cases, the nearest documents are used as predictors for the most likely label, respectively rating.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baseline="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baseline="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baseline="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baseline="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baseline="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baseline="0" dirty="0">
              <a:solidFill>
                <a:srgbClr val="000000"/>
              </a:solidFill>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263549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Content-based recommendation also suffers from the cold start problem as collaborative filtering, but only for the users that did not rate anything in the past. Another problem is that sometimes the information available to extract the content is limited (e.g., movie synopsis versus full plot) or impossible to process (e.g. a sound or a video). Finally, content-based recommendation tends to recommend more of the same, it does not surprise the user with new interesting items.</a:t>
            </a:r>
          </a:p>
          <a:p>
            <a:endParaRPr lang="en-GB" sz="1400" b="0" i="0" u="none" strike="noStrike" kern="1200" baseline="0" dirty="0">
              <a:solidFill>
                <a:schemeClr val="tx1"/>
              </a:solidFill>
              <a:latin typeface="Calibri" panose="020F0502020204030204" pitchFamily="34" charset="0"/>
              <a:ea typeface="+mn-ea"/>
              <a:cs typeface="Calibri" panose="020F0502020204030204" pitchFamily="34" charset="0"/>
            </a:endParaRP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On the other hand, the approach is in general more scalable, because it does not rely on a community of users to provide recommendations. Furthermore, the </a:t>
            </a:r>
            <a:r>
              <a:rPr lang="en-GB" sz="1400" b="0" i="0" u="none" strike="noStrike" kern="1200" baseline="0" dirty="0" err="1">
                <a:solidFill>
                  <a:schemeClr val="tx1"/>
                </a:solidFill>
                <a:latin typeface="Calibri" panose="020F0502020204030204" pitchFamily="34" charset="0"/>
                <a:ea typeface="+mn-ea"/>
                <a:cs typeface="Calibri" panose="020F0502020204030204" pitchFamily="34" charset="0"/>
              </a:rPr>
              <a:t>tf-idf</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measure can be computed once a new item enters the system, and then an update of the pair-wise similarities with all the existing items can be performed.</a:t>
            </a:r>
          </a:p>
        </p:txBody>
      </p:sp>
      <p:sp>
        <p:nvSpPr>
          <p:cNvPr id="4" name="Slide Number Placeholder 3"/>
          <p:cNvSpPr>
            <a:spLocks noGrp="1"/>
          </p:cNvSpPr>
          <p:nvPr>
            <p:ph type="sldNum" sz="quarter" idx="10"/>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177530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28</a:t>
            </a:fld>
            <a:endParaRPr lang="en-US"/>
          </a:p>
        </p:txBody>
      </p:sp>
    </p:spTree>
    <p:extLst>
      <p:ext uri="{BB962C8B-B14F-4D97-AF65-F5344CB8AC3E}">
        <p14:creationId xmlns:p14="http://schemas.microsoft.com/office/powerpoint/2010/main" val="4168426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4213646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Calibri" panose="020F0502020204030204" pitchFamily="34" charset="0"/>
                <a:cs typeface="Calibri" panose="020F0502020204030204" pitchFamily="34" charset="0"/>
              </a:rPr>
              <a:t>Recommender systems are widely used in many applications to provide value</a:t>
            </a:r>
            <a:r>
              <a:rPr lang="en-US" sz="1400" baseline="0" dirty="0">
                <a:latin typeface="Calibri" panose="020F0502020204030204" pitchFamily="34" charset="0"/>
                <a:cs typeface="Calibri" panose="020F0502020204030204" pitchFamily="34" charset="0"/>
              </a:rPr>
              <a:t> for the user and the provider.</a:t>
            </a:r>
          </a:p>
          <a:p>
            <a:endParaRPr lang="en-US" sz="1400" baseline="0" dirty="0">
              <a:latin typeface="Calibri" panose="020F0502020204030204" pitchFamily="34" charset="0"/>
              <a:cs typeface="Calibri" panose="020F0502020204030204" pitchFamily="34" charset="0"/>
            </a:endParaRPr>
          </a:p>
          <a:p>
            <a:r>
              <a:rPr lang="en-US" sz="1400" baseline="0" dirty="0">
                <a:latin typeface="Calibri" panose="020F0502020204030204" pitchFamily="34" charset="0"/>
                <a:cs typeface="Calibri" panose="020F0502020204030204" pitchFamily="34" charset="0"/>
              </a:rPr>
              <a:t>For users recommender systems help, e.g., in the context of a product search,</a:t>
            </a: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find things that are interesting</a:t>
            </a: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narrow down the set of choices</a:t>
            </a: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help explore the space of options</a:t>
            </a: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Discover new things</a:t>
            </a:r>
          </a:p>
          <a:p>
            <a:endParaRPr lang="en-GB" sz="1400" b="0" i="0" u="none" strike="noStrike" kern="1200" baseline="0" dirty="0">
              <a:solidFill>
                <a:schemeClr val="tx1"/>
              </a:solidFill>
              <a:latin typeface="Calibri" panose="020F0502020204030204" pitchFamily="34" charset="0"/>
              <a:ea typeface="+mn-ea"/>
              <a:cs typeface="Calibri" panose="020F0502020204030204" pitchFamily="34" charset="0"/>
            </a:endParaRP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For providers recommender systems help to</a:t>
            </a: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increase trust and customer loyalty with personalized services</a:t>
            </a: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increase sales, click rates, page views etc.</a:t>
            </a: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identify opportunities for promotion and persuasion</a:t>
            </a: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obtain more knowledge about customers</a:t>
            </a:r>
            <a:endParaRPr lang="en-US" sz="1400" dirty="0">
              <a:latin typeface="Calibri" panose="020F0502020204030204" pitchFamily="34" charset="0"/>
              <a:cs typeface="Calibri" panose="020F0502020204030204" pitchFamily="34" charset="0"/>
            </a:endParaRPr>
          </a:p>
          <a:p>
            <a:endParaRPr lang="en-GB" sz="14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3</a:t>
            </a:fld>
            <a:endParaRPr lang="en-US"/>
          </a:p>
        </p:txBody>
      </p:sp>
    </p:spTree>
    <p:extLst>
      <p:ext uri="{BB962C8B-B14F-4D97-AF65-F5344CB8AC3E}">
        <p14:creationId xmlns:p14="http://schemas.microsoft.com/office/powerpoint/2010/main" val="30308213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Matrix factorization transform</a:t>
            </a:r>
            <a:r>
              <a:rPr lang="en-GB" baseline="0" dirty="0"/>
              <a:t>s the user-item rating matrix into a latent factor representation, where each user and item is described as a vector in a k-dimensional space, with a dimension k significantly smaller than the number of users or items. It can be understood as a combination of user-based and item-based collaborative filtering.</a:t>
            </a:r>
          </a:p>
          <a:p>
            <a:endParaRPr lang="en-GB" baseline="0" dirty="0"/>
          </a:p>
          <a:p>
            <a:r>
              <a:rPr lang="en-GB" baseline="0" dirty="0"/>
              <a:t>The factors describe different characteristics of users, some of which might be interpretable. Proximity in the latent space between items and users indicates that the users has a preference for the corresponding item. The preference can be computed as the cosine similarity between the vectors representing the item and users.</a:t>
            </a:r>
          </a:p>
          <a:p>
            <a:endParaRPr lang="en-GB" baseline="0" dirty="0"/>
          </a:p>
          <a:p>
            <a:r>
              <a:rPr lang="en-GB" baseline="0" dirty="0"/>
              <a:t>This approach is comparable to the use of singular value decomposition for document retrieval. However, a direct application of SVD is not possible because the user-item matrix is not complete, due to missing ratings. Therefore other approaches for determining the latent space representation are required.</a:t>
            </a:r>
          </a:p>
          <a:p>
            <a:endParaRPr lang="en-GB" baseline="0" dirty="0"/>
          </a:p>
          <a:p>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14736773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Since a algebraic approach for matrix factorization, as with SVD, is not possible, an alternative way is to produce the matrix factorization by approximation. For doing so, two factor matrices </a:t>
                </a:r>
                <a14:m>
                  <m:oMath xmlns:m="http://schemas.openxmlformats.org/officeDocument/2006/math">
                    <m:r>
                      <a:rPr lang="en-US" i="1" dirty="0" smtClean="0">
                        <a:latin typeface="Cambria Math" panose="02040503050406030204" pitchFamily="18" charset="0"/>
                      </a:rPr>
                      <m:t>𝑃</m:t>
                    </m:r>
                  </m:oMath>
                </a14:m>
                <a:r>
                  <a:rPr lang="en-US" dirty="0"/>
                  <a:t> and </a:t>
                </a:r>
                <a14:m>
                  <m:oMath xmlns:m="http://schemas.openxmlformats.org/officeDocument/2006/math">
                    <m:r>
                      <a:rPr lang="en-US" i="1" dirty="0" smtClean="0">
                        <a:latin typeface="Cambria Math" panose="02040503050406030204" pitchFamily="18" charset="0"/>
                      </a:rPr>
                      <m:t>𝑄</m:t>
                    </m:r>
                  </m:oMath>
                </a14:m>
                <a:r>
                  <a:rPr lang="en-US" dirty="0"/>
                  <a:t> are introduced that represent the users and items in the latent space. The objective is to find these matrices, so that their produce is close, but not identical, to the original rating matrix </a:t>
                </a:r>
                <a14:m>
                  <m:oMath xmlns:m="http://schemas.openxmlformats.org/officeDocument/2006/math">
                    <m:r>
                      <a:rPr lang="en-US" i="1" dirty="0" smtClean="0">
                        <a:latin typeface="Cambria Math" panose="02040503050406030204" pitchFamily="18" charset="0"/>
                      </a:rPr>
                      <m:t>𝑅</m:t>
                    </m:r>
                  </m:oMath>
                </a14:m>
                <a:r>
                  <a:rPr lang="en-US" dirty="0"/>
                  <a:t>.</a:t>
                </a:r>
              </a:p>
            </p:txBody>
          </p:sp>
        </mc:Choice>
        <mc:Fallback xmlns="">
          <p:sp>
            <p:nvSpPr>
              <p:cNvPr id="3" name="Notes Placeholder 2"/>
              <p:cNvSpPr>
                <a:spLocks noGrp="1"/>
              </p:cNvSpPr>
              <p:nvPr>
                <p:ph type="body" idx="1"/>
              </p:nvPr>
            </p:nvSpPr>
            <p:spPr/>
            <p:txBody>
              <a:bodyPr/>
              <a:lstStyle/>
              <a:p>
                <a:r>
                  <a:rPr lang="en-US" dirty="0"/>
                  <a:t>Since a algebraic approach for matrix factorization, as with SVD, is not possible, an alternative way is to produce the matrix factorization by approximation. For doing so, two factor matrices </a:t>
                </a:r>
                <a:r>
                  <a:rPr lang="en-US" i="0" dirty="0">
                    <a:latin typeface="Cambria Math" panose="02040503050406030204" pitchFamily="18" charset="0"/>
                  </a:rPr>
                  <a:t>𝑃</a:t>
                </a:r>
                <a:r>
                  <a:rPr lang="en-US" dirty="0"/>
                  <a:t> and </a:t>
                </a:r>
                <a:r>
                  <a:rPr lang="en-US" i="0" dirty="0">
                    <a:latin typeface="Cambria Math" panose="02040503050406030204" pitchFamily="18" charset="0"/>
                  </a:rPr>
                  <a:t>𝑄</a:t>
                </a:r>
                <a:r>
                  <a:rPr lang="en-US" dirty="0"/>
                  <a:t> are introduced that represent the users and items in the latent space. The objective is to find these matrices, so that their produce is close, but not identical, to the original rating matrix </a:t>
                </a:r>
                <a:r>
                  <a:rPr lang="en-US" i="0" dirty="0">
                    <a:latin typeface="Cambria Math" panose="02040503050406030204" pitchFamily="18" charset="0"/>
                  </a:rPr>
                  <a:t>𝑅</a:t>
                </a:r>
                <a:r>
                  <a:rPr lang="en-US" dirty="0"/>
                  <a:t>.</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31</a:t>
            </a:fld>
            <a:endParaRPr lang="en-US"/>
          </a:p>
        </p:txBody>
      </p:sp>
    </p:spTree>
    <p:extLst>
      <p:ext uri="{BB962C8B-B14F-4D97-AF65-F5344CB8AC3E}">
        <p14:creationId xmlns:p14="http://schemas.microsoft.com/office/powerpoint/2010/main" val="19192928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Using our approach to illustrate LSI, we can also ilustrate matrix factorization in the same way.</a:t>
            </a:r>
          </a:p>
        </p:txBody>
      </p:sp>
      <p:sp>
        <p:nvSpPr>
          <p:cNvPr id="4" name="Slide Number Placeholder 3"/>
          <p:cNvSpPr>
            <a:spLocks noGrp="1"/>
          </p:cNvSpPr>
          <p:nvPr>
            <p:ph type="sldNum" sz="quarter" idx="5"/>
          </p:nvPr>
        </p:nvSpPr>
        <p:spPr/>
        <p:txBody>
          <a:bodyPr/>
          <a:lstStyle/>
          <a:p>
            <a:fld id="{E6C47E0B-2958-48CC-BA4E-C350203CF107}" type="slidenum">
              <a:rPr lang="en-US" smtClean="0"/>
              <a:pPr/>
              <a:t>32</a:t>
            </a:fld>
            <a:endParaRPr lang="en-US"/>
          </a:p>
        </p:txBody>
      </p:sp>
    </p:spTree>
    <p:extLst>
      <p:ext uri="{BB962C8B-B14F-4D97-AF65-F5344CB8AC3E}">
        <p14:creationId xmlns:p14="http://schemas.microsoft.com/office/powerpoint/2010/main" val="19696029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CH" dirty="0"/>
                  <a:t>Since SVD can not be applied to a matrix w</a:t>
                </a:r>
                <a:r>
                  <a:rPr lang="en-GB" dirty="0"/>
                  <a:t>it</a:t>
                </a:r>
                <a:r>
                  <a:rPr lang="en-CH" dirty="0"/>
                  <a:t>h missing values, we formulate an optimization problem. </a:t>
                </a:r>
                <a:r>
                  <a:rPr lang="en-GB" baseline="0" dirty="0"/>
                  <a:t>Thus, to learn the factor vectors q</a:t>
                </a:r>
                <a:r>
                  <a:rPr lang="en-GB" baseline="-25000" dirty="0"/>
                  <a:t>i</a:t>
                </a:r>
                <a:r>
                  <a:rPr lang="en-GB" baseline="0" dirty="0"/>
                  <a:t> and </a:t>
                </a:r>
                <a:r>
                  <a:rPr lang="en-GB" baseline="0" dirty="0" err="1"/>
                  <a:t>p</a:t>
                </a:r>
                <a:r>
                  <a:rPr lang="en-GB" baseline="-25000" dirty="0" err="1"/>
                  <a:t>u</a:t>
                </a:r>
                <a:r>
                  <a:rPr lang="en-GB" baseline="0" dirty="0"/>
                  <a:t> , </a:t>
                </a:r>
                <a:r>
                  <a:rPr lang="en-CH" baseline="0" dirty="0"/>
                  <a:t>t</a:t>
                </a:r>
                <a:r>
                  <a:rPr lang="en-CH" dirty="0"/>
                  <a:t>he optimization minimizes the squared</a:t>
                </a:r>
                <a:r>
                  <a:rPr lang="en-CH" baseline="0" dirty="0"/>
                  <a:t> error of the </a:t>
                </a:r>
                <a:r>
                  <a:rPr lang="en-CH" dirty="0"/>
                  <a:t>differences between the entries in the original rating matrix </a:t>
                </a:r>
                <a14:m>
                  <m:oMath xmlns:m="http://schemas.openxmlformats.org/officeDocument/2006/math">
                    <m:r>
                      <a:rPr lang="en-CH" i="1" dirty="0" smtClean="0">
                        <a:latin typeface="Cambria Math" panose="02040503050406030204" pitchFamily="18" charset="0"/>
                      </a:rPr>
                      <m:t>𝑅</m:t>
                    </m:r>
                  </m:oMath>
                </a14:m>
                <a:r>
                  <a:rPr lang="en-CH" dirty="0"/>
                  <a:t>, and the matrix </a:t>
                </a:r>
                <a14:m>
                  <m:oMath xmlns:m="http://schemas.openxmlformats.org/officeDocument/2006/math">
                    <m:r>
                      <a:rPr lang="fr-CH" sz="1400" b="0" i="1" smtClean="0">
                        <a:latin typeface="Cambria Math" panose="02040503050406030204" pitchFamily="18" charset="0"/>
                        <a:ea typeface="Cambria Math" panose="02040503050406030204" pitchFamily="18" charset="0"/>
                      </a:rPr>
                      <m:t>𝑃</m:t>
                    </m:r>
                    <m:r>
                      <a:rPr lang="fr-CH" sz="1400" b="0" i="1" smtClean="0">
                        <a:latin typeface="Cambria Math" panose="02040503050406030204" pitchFamily="18" charset="0"/>
                        <a:ea typeface="Cambria Math" panose="02040503050406030204" pitchFamily="18" charset="0"/>
                      </a:rPr>
                      <m:t>×</m:t>
                    </m:r>
                    <m:sSup>
                      <m:sSupPr>
                        <m:ctrlPr>
                          <a:rPr lang="fr-CH" sz="1400" b="0" i="1">
                            <a:latin typeface="Cambria Math" panose="02040503050406030204" pitchFamily="18" charset="0"/>
                            <a:ea typeface="Cambria Math" panose="02040503050406030204" pitchFamily="18" charset="0"/>
                          </a:rPr>
                        </m:ctrlPr>
                      </m:sSupPr>
                      <m:e>
                        <m:r>
                          <a:rPr lang="fr-CH" sz="1400" b="0" i="1">
                            <a:latin typeface="Cambria Math" panose="02040503050406030204" pitchFamily="18" charset="0"/>
                            <a:ea typeface="Cambria Math" panose="02040503050406030204" pitchFamily="18" charset="0"/>
                          </a:rPr>
                          <m:t>𝑄</m:t>
                        </m:r>
                      </m:e>
                      <m:sup>
                        <m:r>
                          <a:rPr lang="fr-CH" sz="1400" b="0" i="1">
                            <a:latin typeface="Cambria Math" panose="02040503050406030204" pitchFamily="18" charset="0"/>
                            <a:ea typeface="Cambria Math" panose="02040503050406030204" pitchFamily="18" charset="0"/>
                          </a:rPr>
                          <m:t>𝑡</m:t>
                        </m:r>
                      </m:sup>
                    </m:sSup>
                    <m:r>
                      <a:rPr lang="fr-CH" sz="1400" b="0" i="0">
                        <a:latin typeface="Cambria Math" panose="02040503050406030204" pitchFamily="18" charset="0"/>
                        <a:ea typeface="Cambria Math" panose="02040503050406030204" pitchFamily="18" charset="0"/>
                      </a:rPr>
                      <m:t>=</m:t>
                    </m:r>
                    <m:acc>
                      <m:accPr>
                        <m:chr m:val="̂"/>
                        <m:ctrlPr>
                          <a:rPr lang="fr-CH" sz="1400" b="0" i="1">
                            <a:latin typeface="Cambria Math" panose="02040503050406030204" pitchFamily="18" charset="0"/>
                            <a:ea typeface="Cambria Math" panose="02040503050406030204" pitchFamily="18" charset="0"/>
                          </a:rPr>
                        </m:ctrlPr>
                      </m:accPr>
                      <m:e>
                        <m:r>
                          <a:rPr lang="fr-CH" sz="1400" b="0" i="1">
                            <a:latin typeface="Cambria Math" panose="02040503050406030204" pitchFamily="18" charset="0"/>
                            <a:ea typeface="Cambria Math" panose="02040503050406030204" pitchFamily="18" charset="0"/>
                          </a:rPr>
                          <m:t>𝑅</m:t>
                        </m:r>
                      </m:e>
                    </m:acc>
                  </m:oMath>
                </a14:m>
                <a:r>
                  <a:rPr lang="en-CH" dirty="0"/>
                  <a:t>, but only for those entries in </a:t>
                </a:r>
                <a14:m>
                  <m:oMath xmlns:m="http://schemas.openxmlformats.org/officeDocument/2006/math">
                    <m:r>
                      <a:rPr lang="fr-CH" sz="1400" b="0" i="1" smtClean="0">
                        <a:latin typeface="Cambria Math" panose="02040503050406030204" pitchFamily="18" charset="0"/>
                        <a:ea typeface="Cambria Math" panose="02040503050406030204" pitchFamily="18" charset="0"/>
                      </a:rPr>
                      <m:t>𝑅</m:t>
                    </m:r>
                  </m:oMath>
                </a14:m>
                <a:r>
                  <a:rPr lang="en-CH" dirty="0"/>
                  <a:t> that are defined. Note that in </a:t>
                </a:r>
                <a14:m>
                  <m:oMath xmlns:m="http://schemas.openxmlformats.org/officeDocument/2006/math">
                    <m:acc>
                      <m:accPr>
                        <m:chr m:val="̂"/>
                        <m:ctrlPr>
                          <a:rPr lang="fr-CH" sz="1400" b="0" i="1" smtClean="0">
                            <a:latin typeface="Cambria Math" panose="02040503050406030204" pitchFamily="18" charset="0"/>
                            <a:ea typeface="Cambria Math" panose="02040503050406030204" pitchFamily="18" charset="0"/>
                          </a:rPr>
                        </m:ctrlPr>
                      </m:accPr>
                      <m:e>
                        <m:r>
                          <a:rPr lang="fr-CH" sz="1400" b="0" i="1">
                            <a:latin typeface="Cambria Math" panose="02040503050406030204" pitchFamily="18" charset="0"/>
                            <a:ea typeface="Cambria Math" panose="02040503050406030204" pitchFamily="18" charset="0"/>
                          </a:rPr>
                          <m:t>𝑅</m:t>
                        </m:r>
                      </m:e>
                    </m:acc>
                  </m:oMath>
                </a14:m>
                <a:r>
                  <a:rPr lang="en-CH" dirty="0"/>
                  <a:t> there can be non-zero entries in the positions</a:t>
                </a:r>
                <a:r>
                  <a:rPr lang="en-CH" baseline="0" dirty="0"/>
                  <a:t> where no ratings exist.</a:t>
                </a:r>
              </a:p>
              <a:p>
                <a:r>
                  <a:rPr lang="en-CH" baseline="0" dirty="0"/>
                  <a:t>To solve the optimization standard SGD can be applied.</a:t>
                </a:r>
              </a:p>
              <a:p>
                <a:endParaRPr lang="en-CH" baseline="0" dirty="0"/>
              </a:p>
            </p:txBody>
          </p:sp>
        </mc:Choice>
        <mc:Fallback xmlns="">
          <p:sp>
            <p:nvSpPr>
              <p:cNvPr id="3" name="Notes Placeholder 2"/>
              <p:cNvSpPr>
                <a:spLocks noGrp="1"/>
              </p:cNvSpPr>
              <p:nvPr>
                <p:ph type="body" idx="1"/>
              </p:nvPr>
            </p:nvSpPr>
            <p:spPr/>
            <p:txBody>
              <a:bodyPr/>
              <a:lstStyle/>
              <a:p>
                <a:r>
                  <a:rPr lang="en-CH" dirty="0"/>
                  <a:t>Since SVD can not be applied to a matrix w</a:t>
                </a:r>
                <a:r>
                  <a:rPr lang="en-GB" dirty="0"/>
                  <a:t>it</a:t>
                </a:r>
                <a:r>
                  <a:rPr lang="en-CH" dirty="0"/>
                  <a:t>h missing values, we formulate an optimization problem. </a:t>
                </a:r>
                <a:r>
                  <a:rPr lang="en-GB" baseline="0" dirty="0"/>
                  <a:t>Thus, to learn the factor vectors q</a:t>
                </a:r>
                <a:r>
                  <a:rPr lang="en-GB" baseline="-25000" dirty="0"/>
                  <a:t>i</a:t>
                </a:r>
                <a:r>
                  <a:rPr lang="en-GB" baseline="0" dirty="0"/>
                  <a:t> and </a:t>
                </a:r>
                <a:r>
                  <a:rPr lang="en-GB" baseline="0" dirty="0" err="1"/>
                  <a:t>p</a:t>
                </a:r>
                <a:r>
                  <a:rPr lang="en-GB" baseline="-25000" dirty="0" err="1"/>
                  <a:t>u</a:t>
                </a:r>
                <a:r>
                  <a:rPr lang="en-GB" baseline="0" dirty="0"/>
                  <a:t> , </a:t>
                </a:r>
                <a:r>
                  <a:rPr lang="en-CH" baseline="0" dirty="0"/>
                  <a:t>t</a:t>
                </a:r>
                <a:r>
                  <a:rPr lang="en-CH" dirty="0"/>
                  <a:t>he optimization minimizes the squared</a:t>
                </a:r>
                <a:r>
                  <a:rPr lang="en-CH" baseline="0" dirty="0"/>
                  <a:t> error of the </a:t>
                </a:r>
                <a:r>
                  <a:rPr lang="en-CH" dirty="0"/>
                  <a:t>differences between the entries in the original rating matrix </a:t>
                </a:r>
                <a:r>
                  <a:rPr lang="en-CH" i="0" dirty="0">
                    <a:latin typeface="Cambria Math" panose="02040503050406030204" pitchFamily="18" charset="0"/>
                  </a:rPr>
                  <a:t>𝑅</a:t>
                </a:r>
                <a:r>
                  <a:rPr lang="en-CH" dirty="0"/>
                  <a:t>, and the matrix </a:t>
                </a:r>
                <a:r>
                  <a:rPr lang="fr-CH" sz="1400" b="0" i="0">
                    <a:latin typeface="Cambria Math" panose="02040503050406030204" pitchFamily="18" charset="0"/>
                    <a:ea typeface="Cambria Math" panose="02040503050406030204" pitchFamily="18" charset="0"/>
                  </a:rPr>
                  <a:t>𝑃×𝑄^𝑡=𝑅 ̂</a:t>
                </a:r>
                <a:r>
                  <a:rPr lang="en-CH" dirty="0"/>
                  <a:t>, but only for those entries in </a:t>
                </a:r>
                <a:r>
                  <a:rPr lang="fr-CH" sz="1400" b="0" i="0">
                    <a:latin typeface="Cambria Math" panose="02040503050406030204" pitchFamily="18" charset="0"/>
                    <a:ea typeface="Cambria Math" panose="02040503050406030204" pitchFamily="18" charset="0"/>
                  </a:rPr>
                  <a:t>𝑅</a:t>
                </a:r>
                <a:r>
                  <a:rPr lang="en-CH" dirty="0"/>
                  <a:t> that are defined. Note that in </a:t>
                </a:r>
                <a:r>
                  <a:rPr lang="fr-CH" sz="1400" b="0" i="0">
                    <a:latin typeface="Cambria Math" panose="02040503050406030204" pitchFamily="18" charset="0"/>
                    <a:ea typeface="Cambria Math" panose="02040503050406030204" pitchFamily="18" charset="0"/>
                  </a:rPr>
                  <a:t>𝑅 ̂</a:t>
                </a:r>
                <a:r>
                  <a:rPr lang="en-CH" dirty="0"/>
                  <a:t> there can be non-zero entries in the positions</a:t>
                </a:r>
                <a:r>
                  <a:rPr lang="en-CH" baseline="0" dirty="0"/>
                  <a:t> where no ratings exist.</a:t>
                </a:r>
              </a:p>
              <a:p>
                <a:r>
                  <a:rPr lang="en-CH" baseline="0" dirty="0"/>
                  <a:t>To solve the optimization standard SGD can be applied.</a:t>
                </a:r>
              </a:p>
              <a:p>
                <a:endParaRPr lang="en-CH" baseline="0"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2983012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To perform SGD the model is updated for each error term separately. Therefore, we can compute the gradients of the error terms independently, which results in simple linear terms.</a:t>
            </a:r>
          </a:p>
        </p:txBody>
      </p:sp>
      <p:sp>
        <p:nvSpPr>
          <p:cNvPr id="4" name="Slide Number Placeholder 3"/>
          <p:cNvSpPr>
            <a:spLocks noGrp="1"/>
          </p:cNvSpPr>
          <p:nvPr>
            <p:ph type="sldNum" sz="quarter" idx="5"/>
          </p:nvPr>
        </p:nvSpPr>
        <p:spPr/>
        <p:txBody>
          <a:bodyPr/>
          <a:lstStyle/>
          <a:p>
            <a:fld id="{E6C47E0B-2958-48CC-BA4E-C350203CF107}" type="slidenum">
              <a:rPr lang="en-US"/>
              <a:pPr/>
              <a:t>34</a:t>
            </a:fld>
            <a:endParaRPr lang="en-US"/>
          </a:p>
        </p:txBody>
      </p:sp>
    </p:spTree>
    <p:extLst>
      <p:ext uri="{BB962C8B-B14F-4D97-AF65-F5344CB8AC3E}">
        <p14:creationId xmlns:p14="http://schemas.microsoft.com/office/powerpoint/2010/main" val="26777892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the gradients we can then define the update rules. Since we perform SGD, we need only to update error values for which a corresponding rating exists. As a side effect, once the decomposition is computed, we obtain also estimates for the ratings for the other user-item pairs, for which not rating exists in the training data.</a:t>
            </a:r>
          </a:p>
        </p:txBody>
      </p:sp>
      <p:sp>
        <p:nvSpPr>
          <p:cNvPr id="4" name="Slide Number Placeholder 3"/>
          <p:cNvSpPr>
            <a:spLocks noGrp="1"/>
          </p:cNvSpPr>
          <p:nvPr>
            <p:ph type="sldNum" sz="quarter" idx="5"/>
          </p:nvPr>
        </p:nvSpPr>
        <p:spPr/>
        <p:txBody>
          <a:bodyPr/>
          <a:lstStyle/>
          <a:p>
            <a:fld id="{E6C47E0B-2958-48CC-BA4E-C350203CF107}" type="slidenum">
              <a:rPr lang="en-US"/>
              <a:pPr/>
              <a:t>35</a:t>
            </a:fld>
            <a:endParaRPr lang="en-US"/>
          </a:p>
        </p:txBody>
      </p:sp>
    </p:spTree>
    <p:extLst>
      <p:ext uri="{BB962C8B-B14F-4D97-AF65-F5344CB8AC3E}">
        <p14:creationId xmlns:p14="http://schemas.microsoft.com/office/powerpoint/2010/main" val="2227926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avoid over-fitting, as usual a regularization term is added, and the update rule is modified correspondingly. The regularization term assures that the parameters of the model are minimized.</a:t>
            </a:r>
          </a:p>
        </p:txBody>
      </p:sp>
      <p:sp>
        <p:nvSpPr>
          <p:cNvPr id="4" name="Slide Number Placeholder 3"/>
          <p:cNvSpPr>
            <a:spLocks noGrp="1"/>
          </p:cNvSpPr>
          <p:nvPr>
            <p:ph type="sldNum" sz="quarter" idx="5"/>
          </p:nvPr>
        </p:nvSpPr>
        <p:spPr/>
        <p:txBody>
          <a:bodyPr/>
          <a:lstStyle/>
          <a:p>
            <a:fld id="{E6C47E0B-2958-48CC-BA4E-C350203CF107}" type="slidenum">
              <a:rPr lang="en-US"/>
              <a:pPr/>
              <a:t>36</a:t>
            </a:fld>
            <a:endParaRPr lang="en-US"/>
          </a:p>
        </p:txBody>
      </p:sp>
    </p:spTree>
    <p:extLst>
      <p:ext uri="{BB962C8B-B14F-4D97-AF65-F5344CB8AC3E}">
        <p14:creationId xmlns:p14="http://schemas.microsoft.com/office/powerpoint/2010/main" val="17786098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drawback of matrix factorization is that it does not scale with the number of users, which in real world scenarios can become very large (e.g., customers of an ecommerce or streaming service) and therefore the training can become expensive. This </a:t>
            </a:r>
            <a:r>
              <a:rPr lang="en-US" dirty="0" err="1"/>
              <a:t>probalm</a:t>
            </a:r>
            <a:r>
              <a:rPr lang="en-US" dirty="0"/>
              <a:t> is addressed by the next approach that we will introduce.</a:t>
            </a:r>
          </a:p>
        </p:txBody>
      </p:sp>
      <p:sp>
        <p:nvSpPr>
          <p:cNvPr id="4" name="Slide Number Placeholder 3"/>
          <p:cNvSpPr>
            <a:spLocks noGrp="1"/>
          </p:cNvSpPr>
          <p:nvPr>
            <p:ph type="sldNum" sz="quarter" idx="5"/>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15252125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1396018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3139260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400" noProof="0" dirty="0">
                <a:latin typeface="Calibri" panose="020F0502020204030204" pitchFamily="34" charset="0"/>
                <a:cs typeface="Calibri" panose="020F0502020204030204" pitchFamily="34" charset="0"/>
              </a:rPr>
              <a:t>In the collaborative paradigm, the recommender system uses the user profile, primarily by the earlier ratings that are considered to represent the user preferences, and  community data consisting of ratings of items by other users.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noProof="0" dirty="0">
              <a:latin typeface="Calibri" panose="020F0502020204030204" pitchFamily="34" charset="0"/>
              <a:cs typeface="Calibri" panose="020F0502020204030204"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GB" sz="1400" baseline="0" noProof="0" dirty="0">
                <a:latin typeface="Calibri" panose="020F0502020204030204" pitchFamily="34" charset="0"/>
                <a:cs typeface="Calibri" panose="020F0502020204030204" pitchFamily="34" charset="0"/>
              </a:rPr>
              <a:t>It is called collaborative because all the users participate to the recommendation by providing ratings to the items that they viewed or purchased.</a:t>
            </a:r>
            <a:endParaRPr lang="en-GB" sz="1400" noProof="0" dirty="0">
              <a:latin typeface="Calibri" panose="020F0502020204030204" pitchFamily="34" charset="0"/>
              <a:cs typeface="Calibri" panose="020F0502020204030204" pitchFamily="34" charset="0"/>
            </a:endParaRPr>
          </a:p>
          <a:p>
            <a:endParaRPr lang="en-GB" sz="14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25517025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overcome the issue of scaling with the user population, alternative models have been considered. SLIM is a representative of those.</a:t>
            </a:r>
          </a:p>
          <a:p>
            <a:endParaRPr lang="en-US" dirty="0"/>
          </a:p>
          <a:p>
            <a:r>
              <a:rPr lang="en-US" dirty="0"/>
              <a:t>It is based on the idea to a create a representation of items, such that items with similar ratings have a similar representation. Thus, it is comparable to the approach of item-based collaborative recommender algorithms, that we have introduced earlier. The difference is that instead of comparing items by their full rating vector, consisting of the ratings of the full user population, a sparse representation of item vectors is derived. This sparse representation that is encoded in a weight aggregation matrix W allows to recover the rating of an item from (a few) ratings from similar items.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21144882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we illustrate the idea: In item-based collaborative filtering we reconstructed an unknown rating (e.g., item 5 of user U) by considering the ratings of the most similar users for item 5.</a:t>
            </a:r>
          </a:p>
          <a:p>
            <a:endParaRPr lang="en-US" dirty="0"/>
          </a:p>
          <a:p>
            <a:r>
              <a:rPr lang="en-US" dirty="0"/>
              <a:t>With sparse approximation, we try to find for each item a linear combination of other items that allow to reconstruct the ratings of the item for each user  In our example we would use items 1 and 4 to reconstruct the rating of item 5. This vector used for reconstructing item 5 cannot contain a 1 on the diagonal, otherwise it would be trivial to reconstruct the rating of item 5.</a:t>
            </a:r>
          </a:p>
          <a:p>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11873764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CH" dirty="0"/>
                  <a:t>To formalize the </a:t>
                </a:r>
                <a:r>
                  <a:rPr lang="en-GB" dirty="0"/>
                  <a:t>idea,</a:t>
                </a:r>
                <a:r>
                  <a:rPr lang="en-CH" dirty="0"/>
                  <a:t> we introduct weight aggregation matrix, which represents the aggregation vectors for all items. It has the dimension </a:t>
                </a:r>
                <a14:m>
                  <m:oMath xmlns:m="http://schemas.openxmlformats.org/officeDocument/2006/math">
                    <m:d>
                      <m:dPr>
                        <m:begChr m:val="|"/>
                        <m:endChr m:val="|"/>
                        <m:ctrlPr>
                          <a:rPr lang="en-US" sz="1400" i="1" smtClean="0">
                            <a:latin typeface="Cambria Math" panose="02040503050406030204" pitchFamily="18" charset="0"/>
                          </a:rPr>
                        </m:ctrlPr>
                      </m:dPr>
                      <m:e>
                        <m:r>
                          <a:rPr lang="fr-CH" sz="1400" b="0" i="1" smtClean="0">
                            <a:latin typeface="Cambria Math" panose="02040503050406030204" pitchFamily="18" charset="0"/>
                          </a:rPr>
                          <m:t>𝐼</m:t>
                        </m:r>
                      </m:e>
                    </m:d>
                    <m:r>
                      <a:rPr lang="en-US" sz="1400">
                        <a:latin typeface="Cambria Math" panose="02040503050406030204" pitchFamily="18" charset="0"/>
                      </a:rPr>
                      <m:t>×</m:t>
                    </m:r>
                    <m:d>
                      <m:dPr>
                        <m:begChr m:val="|"/>
                        <m:endChr m:val="|"/>
                        <m:ctrlPr>
                          <a:rPr lang="en-US" sz="1400" i="1">
                            <a:latin typeface="Cambria Math" panose="02040503050406030204" pitchFamily="18" charset="0"/>
                          </a:rPr>
                        </m:ctrlPr>
                      </m:dPr>
                      <m:e>
                        <m:r>
                          <a:rPr lang="fr-CH" sz="1400" b="0" i="1" smtClean="0">
                            <a:latin typeface="Cambria Math" panose="02040503050406030204" pitchFamily="18" charset="0"/>
                          </a:rPr>
                          <m:t>𝐼</m:t>
                        </m:r>
                      </m:e>
                    </m:d>
                  </m:oMath>
                </a14:m>
                <a:r>
                  <a:rPr lang="en-CH" dirty="0"/>
                  <a:t> since it maps the ratings</a:t>
                </a:r>
                <a:r>
                  <a:rPr lang="en-CH" baseline="0" dirty="0"/>
                  <a:t> of items into ratings of </a:t>
                </a:r>
                <a:r>
                  <a:rPr lang="en-GB" baseline="0" dirty="0"/>
                  <a:t>items,</a:t>
                </a:r>
                <a:r>
                  <a:rPr lang="en-CH" baseline="0" dirty="0"/>
                  <a:t> and it is designed to approximate the original rating matrix </a:t>
                </a:r>
                <a14:m>
                  <m:oMath xmlns:m="http://schemas.openxmlformats.org/officeDocument/2006/math">
                    <m:r>
                      <a:rPr lang="fr-CH" sz="1400" b="0" i="1" smtClean="0">
                        <a:latin typeface="Cambria Math" panose="02040503050406030204" pitchFamily="18" charset="0"/>
                        <a:ea typeface="Cambria Math" panose="02040503050406030204" pitchFamily="18" charset="0"/>
                      </a:rPr>
                      <m:t>𝑅</m:t>
                    </m:r>
                  </m:oMath>
                </a14:m>
                <a:r>
                  <a:rPr lang="en-CH" dirty="0"/>
                  <a:t>. </a:t>
                </a:r>
                <a:r>
                  <a:rPr lang="en-GB" dirty="0"/>
                  <a:t>A</a:t>
                </a:r>
                <a:r>
                  <a:rPr lang="en-CH" dirty="0"/>
                  <a:t>s an</a:t>
                </a:r>
                <a:r>
                  <a:rPr lang="en-CH" baseline="0" dirty="0"/>
                  <a:t> additional condition it has 0 on the diagonal, otherwise it would be trivial to reconstruct the original rating matrix.</a:t>
                </a:r>
                <a:endParaRPr lang="en-CH" dirty="0"/>
              </a:p>
            </p:txBody>
          </p:sp>
        </mc:Choice>
        <mc:Fallback xmlns="">
          <p:sp>
            <p:nvSpPr>
              <p:cNvPr id="3" name="Notes Placeholder 2"/>
              <p:cNvSpPr>
                <a:spLocks noGrp="1"/>
              </p:cNvSpPr>
              <p:nvPr>
                <p:ph type="body" idx="1"/>
              </p:nvPr>
            </p:nvSpPr>
            <p:spPr/>
            <p:txBody>
              <a:bodyPr/>
              <a:lstStyle/>
              <a:p>
                <a:r>
                  <a:rPr lang="en-CH" dirty="0"/>
                  <a:t>To formalize the </a:t>
                </a:r>
                <a:r>
                  <a:rPr lang="en-GB" dirty="0"/>
                  <a:t>idea,</a:t>
                </a:r>
                <a:r>
                  <a:rPr lang="en-CH" dirty="0"/>
                  <a:t> we introduct weight aggregation matrix, which represents the aggregation vectors for all items. It has the dimension </a:t>
                </a:r>
                <a:r>
                  <a:rPr lang="en-US" sz="1400" i="0">
                    <a:latin typeface="Cambria Math" panose="02040503050406030204" pitchFamily="18" charset="0"/>
                  </a:rPr>
                  <a:t>|</a:t>
                </a:r>
                <a:r>
                  <a:rPr lang="fr-CH" sz="1400" b="0" i="0">
                    <a:latin typeface="Cambria Math" panose="02040503050406030204" pitchFamily="18" charset="0"/>
                  </a:rPr>
                  <a:t>𝐼|</a:t>
                </a:r>
                <a:r>
                  <a:rPr lang="en-US" sz="1400" i="0">
                    <a:latin typeface="Cambria Math" panose="02040503050406030204" pitchFamily="18" charset="0"/>
                  </a:rPr>
                  <a:t>×|</a:t>
                </a:r>
                <a:r>
                  <a:rPr lang="fr-CH" sz="1400" b="0" i="0">
                    <a:latin typeface="Cambria Math" panose="02040503050406030204" pitchFamily="18" charset="0"/>
                  </a:rPr>
                  <a:t>𝐼|</a:t>
                </a:r>
                <a:r>
                  <a:rPr lang="en-CH" dirty="0"/>
                  <a:t> since it maps the ratings</a:t>
                </a:r>
                <a:r>
                  <a:rPr lang="en-CH" baseline="0" dirty="0"/>
                  <a:t> of items into ratings of </a:t>
                </a:r>
                <a:r>
                  <a:rPr lang="en-GB" baseline="0" dirty="0"/>
                  <a:t>items,</a:t>
                </a:r>
                <a:r>
                  <a:rPr lang="en-CH" baseline="0" dirty="0"/>
                  <a:t> and it is designed to approximate the original rating matrix </a:t>
                </a:r>
                <a:r>
                  <a:rPr lang="fr-CH" sz="1400" b="0" i="0">
                    <a:latin typeface="Cambria Math" panose="02040503050406030204" pitchFamily="18" charset="0"/>
                    <a:ea typeface="Cambria Math" panose="02040503050406030204" pitchFamily="18" charset="0"/>
                  </a:rPr>
                  <a:t>𝑅</a:t>
                </a:r>
                <a:r>
                  <a:rPr lang="en-CH" dirty="0"/>
                  <a:t>. </a:t>
                </a:r>
                <a:r>
                  <a:rPr lang="en-GB" dirty="0"/>
                  <a:t>A</a:t>
                </a:r>
                <a:r>
                  <a:rPr lang="en-CH" dirty="0"/>
                  <a:t>s an</a:t>
                </a:r>
                <a:r>
                  <a:rPr lang="en-CH" baseline="0" dirty="0"/>
                  <a:t> additional condition it has 0 on the diagonal, otherwise it would be trivial to reconstruct the original rating matrix.</a:t>
                </a:r>
                <a:endParaRPr lang="en-CH"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15650732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What approximating the rating for a given user </a:t>
                </a:r>
                <a:r>
                  <a:rPr lang="en-US" dirty="0" err="1"/>
                  <a:t>i</a:t>
                </a:r>
                <a:r>
                  <a:rPr lang="en-US" dirty="0"/>
                  <a:t>, the item vector </a:t>
                </a:r>
                <a:r>
                  <a:rPr lang="en-US" dirty="0" err="1"/>
                  <a:t>i</a:t>
                </a:r>
                <a:r>
                  <a:rPr lang="en-US" dirty="0"/>
                  <a:t> (which contains the ratings of the user) is multiplied with the corresponding column form W.</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What approximating the rating for a given user </a:t>
                </a:r>
                <a:r>
                  <a:rPr lang="en-US" dirty="0" err="1"/>
                  <a:t>i</a:t>
                </a:r>
                <a:r>
                  <a:rPr lang="en-US" dirty="0"/>
                  <a:t>, the item vector </a:t>
                </a:r>
                <a:r>
                  <a:rPr lang="en-US" dirty="0" err="1"/>
                  <a:t>i</a:t>
                </a:r>
                <a:r>
                  <a:rPr lang="en-US" dirty="0"/>
                  <a:t> (which contains the ratings of the user) is multiplied with the corresponding column form W.</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typical experiments, only about 1% of the values of W would be non-zero, which explains why the method can make recommendations faster, since the product </a:t>
                </a:r>
                <a:r>
                  <a:rPr lang="fr-CH" sz="1200" b="0" i="0">
                    <a:latin typeface="Cambria Math" panose="02040503050406030204" pitchFamily="18" charset="0"/>
                    <a:ea typeface="Cambria Math" panose="02040503050406030204" pitchFamily="18" charset="0"/>
                  </a:rPr>
                  <a:t>𝑟</a:t>
                </a:r>
                <a:r>
                  <a:rPr lang="en-US" sz="1200" b="0" i="0">
                    <a:latin typeface="Cambria Math" panose="02040503050406030204" pitchFamily="18" charset="0"/>
                    <a:ea typeface="Cambria Math" panose="02040503050406030204" pitchFamily="18" charset="0"/>
                  </a:rPr>
                  <a:t>_</a:t>
                </a:r>
                <a:r>
                  <a:rPr lang="fr-CH" sz="1200" b="0" i="0">
                    <a:latin typeface="Cambria Math" panose="02040503050406030204" pitchFamily="18" charset="0"/>
                    <a:ea typeface="Cambria Math" panose="02040503050406030204" pitchFamily="18" charset="0"/>
                  </a:rPr>
                  <a:t>𝑖</a:t>
                </a:r>
                <a:r>
                  <a:rPr lang="en-US" sz="1200" b="0" i="0">
                    <a:latin typeface="Cambria Math" panose="02040503050406030204" pitchFamily="18" charset="0"/>
                    <a:ea typeface="Cambria Math" panose="02040503050406030204" pitchFamily="18" charset="0"/>
                  </a:rPr>
                  <a:t> </a:t>
                </a:r>
                <a:r>
                  <a:rPr lang="fr-CH" sz="1200" b="0" i="0">
                    <a:latin typeface="Cambria Math" panose="02040503050406030204" pitchFamily="18" charset="0"/>
                    <a:ea typeface="Cambria Math" panose="02040503050406030204" pitchFamily="18" charset="0"/>
                  </a:rPr>
                  <a:t>𝑤</a:t>
                </a:r>
                <a:r>
                  <a:rPr lang="en-US" sz="1200" b="0" i="0">
                    <a:latin typeface="Cambria Math" panose="02040503050406030204" pitchFamily="18" charset="0"/>
                    <a:ea typeface="Cambria Math" panose="02040503050406030204" pitchFamily="18" charset="0"/>
                  </a:rPr>
                  <a:t>_</a:t>
                </a:r>
                <a:r>
                  <a:rPr lang="fr-CH" sz="1200" b="0" i="0">
                    <a:latin typeface="Cambria Math" panose="02040503050406030204" pitchFamily="18" charset="0"/>
                    <a:ea typeface="Cambria Math" panose="02040503050406030204" pitchFamily="18" charset="0"/>
                  </a:rPr>
                  <a:t>𝑗</a:t>
                </a:r>
                <a:r>
                  <a:rPr lang="en-US" dirty="0"/>
                  <a:t> can be computed fast.</a:t>
                </a:r>
              </a:p>
              <a:p>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15828467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CH" dirty="0"/>
                  <a:t>For performing a recommendation for a given user, for all unrated items of the user an estimated rating is computed by multiplying the users item rating vector with the sparse vectors from </a:t>
                </a:r>
                <a14:m>
                  <m:oMath xmlns:m="http://schemas.openxmlformats.org/officeDocument/2006/math">
                    <m:r>
                      <a:rPr lang="en-CH" i="1" dirty="0" smtClean="0">
                        <a:latin typeface="Cambria Math" panose="02040503050406030204" pitchFamily="18" charset="0"/>
                      </a:rPr>
                      <m:t>𝑊</m:t>
                    </m:r>
                  </m:oMath>
                </a14:m>
                <a:r>
                  <a:rPr lang="en-CH" dirty="0"/>
                  <a:t> corresponding to the unrated items. Since</a:t>
                </a:r>
                <a:r>
                  <a:rPr lang="en-CH" baseline="0" dirty="0"/>
                  <a:t> a user has in general rated only few items, and the vectors from  are sparse, this is computationally more efficient than performing a full matrix multiplication. The final recommendation is obatined by selecting the top-k rated items.</a:t>
                </a:r>
                <a:endParaRPr lang="en-CH" dirty="0"/>
              </a:p>
            </p:txBody>
          </p:sp>
        </mc:Choice>
        <mc:Fallback xmlns="">
          <p:sp>
            <p:nvSpPr>
              <p:cNvPr id="3" name="Notes Placeholder 2"/>
              <p:cNvSpPr>
                <a:spLocks noGrp="1"/>
              </p:cNvSpPr>
              <p:nvPr>
                <p:ph type="body" idx="1"/>
              </p:nvPr>
            </p:nvSpPr>
            <p:spPr/>
            <p:txBody>
              <a:bodyPr/>
              <a:lstStyle/>
              <a:p>
                <a:r>
                  <a:rPr lang="en-CH" dirty="0"/>
                  <a:t>For performing a recommendation for a given user, for all unrated items of the user an estimated rating is computed by multiplying the users item rating vector with the sparse vectors from </a:t>
                </a:r>
                <a:r>
                  <a:rPr lang="en-CH" i="0" dirty="0">
                    <a:latin typeface="Cambria Math" panose="02040503050406030204" pitchFamily="18" charset="0"/>
                  </a:rPr>
                  <a:t>𝑊</a:t>
                </a:r>
                <a:r>
                  <a:rPr lang="en-CH" dirty="0"/>
                  <a:t> corresponding to the unrated items. Since</a:t>
                </a:r>
                <a:r>
                  <a:rPr lang="en-CH" baseline="0" dirty="0"/>
                  <a:t> a user has in general rated only few items, and the vectors from  are sparse, this is computationally more efficient than performing a full matrix multiplication. The final recommendation is obatined by selecting the top-k rated items.</a:t>
                </a:r>
                <a:endParaRPr lang="en-CH"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44</a:t>
            </a:fld>
            <a:endParaRPr lang="en-US"/>
          </a:p>
        </p:txBody>
      </p:sp>
    </p:spTree>
    <p:extLst>
      <p:ext uri="{BB962C8B-B14F-4D97-AF65-F5344CB8AC3E}">
        <p14:creationId xmlns:p14="http://schemas.microsoft.com/office/powerpoint/2010/main" val="12738262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remains to be seen of how the aggregation matrix can be obtained. Apart from minimizing the distance from the actual weights in R and the reconstructed weights in RW, an important aspect is to promote sparsity of the aggregation matrix. For this, standard methods from machine learning are applied. Including into the loss function the 1-norm promotes the sparsity of the matrix and including the 2-norm minimizes the sizes of the weights.</a:t>
            </a:r>
          </a:p>
        </p:txBody>
      </p:sp>
      <p:sp>
        <p:nvSpPr>
          <p:cNvPr id="4" name="Slide Number Placeholder 3"/>
          <p:cNvSpPr>
            <a:spLocks noGrp="1"/>
          </p:cNvSpPr>
          <p:nvPr>
            <p:ph type="sldNum" sz="quarter" idx="5"/>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7538711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this is the optimization problem to be solved in order to obtain the sparse matrix W.</a:t>
            </a:r>
          </a:p>
        </p:txBody>
      </p:sp>
      <p:sp>
        <p:nvSpPr>
          <p:cNvPr id="4" name="Slide Number Placeholder 3"/>
          <p:cNvSpPr>
            <a:spLocks noGrp="1"/>
          </p:cNvSpPr>
          <p:nvPr>
            <p:ph type="sldNum" sz="quarter" idx="5"/>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6258615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that the optimization problem can be solved independently for all items, therefore the optimization can be performed in parallel. To solve the individual optimizations for items standard optimization techniques can be applied such as coordinate descent. In coordinate descent the function is iteratively optimized using gradient descent along the different coordinates.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26840890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The SLIM method allows to compute recommendations very efficiently, as the weight aggregation matrix is very sparse. In experiments typical values have shown the the matrix has only 1% of non-zero values. To further optimize the approach, the optimization for obtaining the aggregation matrix can be performed using only a subset users, if the user population is very large. No model of users is built with this approach, only their rating history needs to be recorded.</a:t>
            </a:r>
          </a:p>
        </p:txBody>
      </p:sp>
      <p:sp>
        <p:nvSpPr>
          <p:cNvPr id="4" name="Slide Number Placeholder 3"/>
          <p:cNvSpPr>
            <a:spLocks noGrp="1"/>
          </p:cNvSpPr>
          <p:nvPr>
            <p:ph type="sldNum" sz="quarter" idx="5"/>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7165907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49</a:t>
            </a:fld>
            <a:endParaRPr lang="en-US"/>
          </a:p>
        </p:txBody>
      </p:sp>
    </p:spTree>
    <p:extLst>
      <p:ext uri="{BB962C8B-B14F-4D97-AF65-F5344CB8AC3E}">
        <p14:creationId xmlns:p14="http://schemas.microsoft.com/office/powerpoint/2010/main" val="395333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noProof="0" dirty="0"/>
              <a:t>In the content-based paradigm, the recommender system uses the profile of the items that the user rated in the past </a:t>
            </a:r>
            <a:r>
              <a:rPr lang="en-GB" baseline="0" noProof="0" dirty="0"/>
              <a:t>to return a recommendation list with the most relevant items and their scores. It is called content-based because the items are associated with a set of attributes that summarize their content.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noProof="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baseline="0" noProof="0" dirty="0"/>
              <a:t>Beyond the two basic approaches of collaborative and content-based recommender systems, there exist also hybrid ones, which combine collaborative and content-based recommendation, and knowledge-based ones, which exploit domain knowledge to determine how certain item features meet the user needs.</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5572914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13717583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standard metrics to evaluate globally the quality of a recommend system is RSME. It compares the known ratings to the predicted ratings, using l2-norm.</a:t>
            </a:r>
          </a:p>
        </p:txBody>
      </p:sp>
      <p:sp>
        <p:nvSpPr>
          <p:cNvPr id="4" name="Slide Number Placeholder 3"/>
          <p:cNvSpPr>
            <a:spLocks noGrp="1"/>
          </p:cNvSpPr>
          <p:nvPr>
            <p:ph type="sldNum" sz="quarter" idx="5"/>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15840567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RMSE can be evaluated using different strategies, either globally over all items, or first by computing the RMSE for items/users separately and then averaging the resulting values.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6911646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542925"/>
            <a:ext cx="5653087" cy="4238625"/>
          </a:xfrm>
        </p:spPr>
      </p:sp>
      <p:sp>
        <p:nvSpPr>
          <p:cNvPr id="3" name="Notes Placeholder 2"/>
          <p:cNvSpPr>
            <a:spLocks noGrp="1"/>
          </p:cNvSpPr>
          <p:nvPr>
            <p:ph type="body" idx="1"/>
          </p:nvPr>
        </p:nvSpPr>
        <p:spPr/>
        <p:txBody>
          <a:bodyPr/>
          <a:lstStyle/>
          <a:p>
            <a:endParaRPr lang="en-GB" dirty="0"/>
          </a:p>
          <a:p>
            <a:endParaRPr lang="en-GB" dirty="0"/>
          </a:p>
          <a:p>
            <a:endParaRPr lang="en-GB" dirty="0"/>
          </a:p>
          <a:p>
            <a:endParaRPr lang="en-CH"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16312812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absolute rating values are often not essential for recommendation. What counts are the items being proposed. Therefore, more recent approaches abandon RMSE as an optimization objective, and replace it with a metrics that essentially distinguishes only whether items are being selected by users or not. Bayesian Personalized Ranking is a representative of this class of approaches. We will encounter this method in more detail later in another context.</a:t>
            </a:r>
          </a:p>
        </p:txBody>
      </p:sp>
      <p:sp>
        <p:nvSpPr>
          <p:cNvPr id="4" name="Slide Number Placeholder 3"/>
          <p:cNvSpPr>
            <a:spLocks noGrp="1"/>
          </p:cNvSpPr>
          <p:nvPr>
            <p:ph type="sldNum" sz="quarter" idx="5"/>
          </p:nvPr>
        </p:nvSpPr>
        <p:spPr/>
        <p:txBody>
          <a:bodyPr/>
          <a:lstStyle/>
          <a:p>
            <a:fld id="{E6C47E0B-2958-48CC-BA4E-C350203CF107}" type="slidenum">
              <a:rPr lang="en-US" smtClean="0"/>
              <a:pPr/>
              <a:t>54</a:t>
            </a:fld>
            <a:endParaRPr lang="en-US"/>
          </a:p>
        </p:txBody>
      </p:sp>
    </p:spTree>
    <p:extLst>
      <p:ext uri="{BB962C8B-B14F-4D97-AF65-F5344CB8AC3E}">
        <p14:creationId xmlns:p14="http://schemas.microsoft.com/office/powerpoint/2010/main" val="2664484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The evolution of models for recommender systems was similar to that from models for information retrieval. Whereas IR models have to deal w</a:t>
            </a:r>
            <a:r>
              <a:rPr lang="en-GB" dirty="0"/>
              <a:t>it</a:t>
            </a:r>
            <a:r>
              <a:rPr lang="en-CH" dirty="0"/>
              <a:t>h scaling to large number of documents, RS have to take into account scaling to large numbers of users.</a:t>
            </a:r>
          </a:p>
          <a:p>
            <a:endParaRPr lang="en-CH" dirty="0"/>
          </a:p>
          <a:p>
            <a:r>
              <a:rPr lang="en-CH" dirty="0"/>
              <a:t>One problem that remains open, also with the advanced models, is the cold start problem. It is fundamentally not possible to make predictions on future ratings from historical ratings, if no historical ratings are available. Only </a:t>
            </a:r>
            <a:r>
              <a:rPr lang="en-GB" dirty="0"/>
              <a:t>using</a:t>
            </a:r>
            <a:r>
              <a:rPr lang="en-CH" dirty="0"/>
              <a:t>  additional contextual information this problem can be solved.</a:t>
            </a:r>
          </a:p>
        </p:txBody>
      </p:sp>
      <p:sp>
        <p:nvSpPr>
          <p:cNvPr id="4" name="Slide Number Placeholder 3"/>
          <p:cNvSpPr>
            <a:spLocks noGrp="1"/>
          </p:cNvSpPr>
          <p:nvPr>
            <p:ph type="sldNum" sz="quarter" idx="5"/>
          </p:nvPr>
        </p:nvSpPr>
        <p:spPr/>
        <p:txBody>
          <a:bodyPr/>
          <a:lstStyle/>
          <a:p>
            <a:fld id="{E6C47E0B-2958-48CC-BA4E-C350203CF107}" type="slidenum">
              <a:rPr lang="en-US" smtClean="0"/>
              <a:pPr/>
              <a:t>55</a:t>
            </a:fld>
            <a:endParaRPr lang="en-US"/>
          </a:p>
        </p:txBody>
      </p:sp>
    </p:spTree>
    <p:extLst>
      <p:ext uri="{BB962C8B-B14F-4D97-AF65-F5344CB8AC3E}">
        <p14:creationId xmlns:p14="http://schemas.microsoft.com/office/powerpoint/2010/main" val="17796484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56</a:t>
            </a:fld>
            <a:endParaRPr lang="en-US"/>
          </a:p>
        </p:txBody>
      </p:sp>
    </p:spTree>
    <p:extLst>
      <p:ext uri="{BB962C8B-B14F-4D97-AF65-F5344CB8AC3E}">
        <p14:creationId xmlns:p14="http://schemas.microsoft.com/office/powerpoint/2010/main" val="936837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Collaborative recommender systems are based on collaborative filtering. In collaborative filtering, given a user and an item not yet rated by the user, the goal is to estimate the user rating for this item by looking at the ratings for the same item that were given in the past by similar users. Collaborative filtering requires a community of users that provide ratings and a way to assess user similarity. </a:t>
            </a:r>
          </a:p>
          <a:p>
            <a:endParaRPr lang="en-GB" sz="1400" b="0" i="0" u="none" strike="noStrike" kern="1200" baseline="0" dirty="0">
              <a:solidFill>
                <a:schemeClr val="tx1"/>
              </a:solidFill>
              <a:latin typeface="Calibri" panose="020F0502020204030204" pitchFamily="34" charset="0"/>
              <a:ea typeface="+mn-ea"/>
              <a:cs typeface="Calibri" panose="020F0502020204030204" pitchFamily="34" charset="0"/>
            </a:endParaRPr>
          </a:p>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Collaborative filtering is further distinguished into user-based collaborative filtering and item-based collaborative filtering. We will introduce these two approaches next.</a:t>
            </a:r>
          </a:p>
        </p:txBody>
      </p:sp>
      <p:sp>
        <p:nvSpPr>
          <p:cNvPr id="4" name="Slide Number Placeholder 3"/>
          <p:cNvSpPr>
            <a:spLocks noGrp="1"/>
          </p:cNvSpPr>
          <p:nvPr>
            <p:ph type="sldNum" sz="quarter" idx="10"/>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3756391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User-based collaborative filtering is based on the idea that for an item for which a user’s rating is not known, users with similar tastes are identified to estimate the rating. In order to do so the approach requires first a metric to compute similarity by users. After selecting the most similar users </a:t>
                </a:r>
                <a14:m>
                  <m:oMath xmlns:m="http://schemas.openxmlformats.org/officeDocument/2006/math">
                    <m:sSub>
                      <m:sSubPr>
                        <m:ctrlPr>
                          <a:rPr lang="fr-CH" sz="1400" i="1" smtClean="0">
                            <a:latin typeface="Cambria Math" panose="02040503050406030204" pitchFamily="18" charset="0"/>
                            <a:ea typeface="Cambria Math" charset="0"/>
                            <a:cs typeface="Cambria Math" charset="0"/>
                          </a:rPr>
                        </m:ctrlPr>
                      </m:sSubPr>
                      <m:e>
                        <m:r>
                          <a:rPr lang="fr-CH" sz="1400" i="1">
                            <a:latin typeface="Cambria Math" charset="0"/>
                            <a:ea typeface="Cambria Math" charset="0"/>
                            <a:cs typeface="Cambria Math" charset="0"/>
                          </a:rPr>
                          <m:t>𝑁</m:t>
                        </m:r>
                      </m:e>
                      <m:sub>
                        <m:r>
                          <a:rPr lang="fr-CH" sz="1400" i="1">
                            <a:latin typeface="Cambria Math" charset="0"/>
                            <a:ea typeface="Cambria Math" charset="0"/>
                            <a:cs typeface="Cambria Math" charset="0"/>
                          </a:rPr>
                          <m:t>𝑈</m:t>
                        </m:r>
                      </m:sub>
                    </m:sSub>
                    <m:r>
                      <m:rPr>
                        <m:brk m:alnAt="7"/>
                      </m:rPr>
                      <a:rPr lang="fr-CH" sz="1400" i="1">
                        <a:latin typeface="Cambria Math" charset="0"/>
                        <a:ea typeface="Cambria Math" charset="0"/>
                        <a:cs typeface="Cambria Math" charset="0"/>
                      </a:rPr>
                      <m:t>(</m:t>
                    </m:r>
                    <m:r>
                      <a:rPr lang="fr-CH" sz="1400" i="1">
                        <a:latin typeface="Cambria Math" charset="0"/>
                        <a:ea typeface="Cambria Math" charset="0"/>
                        <a:cs typeface="Cambria Math" charset="0"/>
                      </a:rPr>
                      <m:t>𝑥</m:t>
                    </m:r>
                    <m:r>
                      <a:rPr lang="fr-CH" sz="1400" i="1">
                        <a:latin typeface="Cambria Math" charset="0"/>
                        <a:ea typeface="Cambria Math" charset="0"/>
                        <a:cs typeface="Cambria Math" charset="0"/>
                      </a:rPr>
                      <m:t>)</m:t>
                    </m:r>
                  </m:oMath>
                </a14:m>
                <a:r>
                  <a:rPr lang="en-GB" sz="1400" i="1" dirty="0">
                    <a:solidFill>
                      <a:srgbClr val="000000"/>
                    </a:solidFill>
                    <a:latin typeface="Calibri" panose="020F0502020204030204" pitchFamily="34" charset="0"/>
                    <a:cs typeface="Calibri" panose="020F0502020204030204" pitchFamily="34" charset="0"/>
                  </a:rPr>
                  <a:t> </a:t>
                </a:r>
                <a:r>
                  <a:rPr lang="en-GB" sz="1400" b="0" i="0" u="none" strike="noStrike" kern="1200" baseline="0" dirty="0">
                    <a:solidFill>
                      <a:schemeClr val="tx1"/>
                    </a:solidFill>
                    <a:latin typeface="Calibri" panose="020F0502020204030204" pitchFamily="34" charset="0"/>
                    <a:ea typeface="+mn-ea"/>
                    <a:cs typeface="Calibri" panose="020F0502020204030204" pitchFamily="34" charset="0"/>
                  </a:rPr>
                  <a:t> it also requires a way to aggregated the ratings these users provided.</a:t>
                </a:r>
              </a:p>
              <a:p>
                <a:endParaRPr lang="en-GB" sz="1400" b="0" i="0" u="none" strike="noStrike" kern="1200" baseline="0" dirty="0">
                  <a:solidFill>
                    <a:schemeClr val="tx1"/>
                  </a:solidFill>
                  <a:latin typeface="Calibri" panose="020F0502020204030204" pitchFamily="34" charset="0"/>
                  <a:ea typeface="+mn-ea"/>
                  <a:cs typeface="Calibri" panose="020F0502020204030204" pitchFamily="34" charset="0"/>
                </a:endParaRPr>
              </a:p>
            </p:txBody>
          </p:sp>
        </mc:Choice>
        <mc:Fallback xmlns="">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The basic technique for user-based collaborative filtering needs to define</a:t>
                </a:r>
              </a:p>
              <a:p>
                <a:pPr marL="228600" indent="-228600">
                  <a:buAutoNum type="arabicPlain"/>
                </a:pPr>
                <a:r>
                  <a:rPr lang="en-GB" sz="1200" b="0" i="0" u="none" strike="noStrike" kern="1200" baseline="0" dirty="0">
                    <a:solidFill>
                      <a:schemeClr val="tx1"/>
                    </a:solidFill>
                    <a:latin typeface="Arial" charset="0"/>
                    <a:ea typeface="+mn-ea"/>
                    <a:cs typeface="+mn-cs"/>
                  </a:rPr>
                  <a:t>A metric to compute similarity between users</a:t>
                </a:r>
              </a:p>
              <a:p>
                <a:pPr marL="228600" indent="-228600">
                  <a:buAutoNum type="arabicPlain"/>
                </a:pPr>
                <a:r>
                  <a:rPr lang="en-GB" sz="1200" b="0" i="0" u="none" strike="noStrike" kern="1200" baseline="0" dirty="0">
                    <a:solidFill>
                      <a:schemeClr val="tx1"/>
                    </a:solidFill>
                    <a:latin typeface="Arial" charset="0"/>
                    <a:ea typeface="+mn-ea"/>
                    <a:cs typeface="+mn-cs"/>
                  </a:rPr>
                  <a:t>The number of neighbours considered for </a:t>
                </a:r>
                <a:r>
                  <a:rPr lang="fr-CH" sz="1200" i="0">
                    <a:latin typeface="Cambria Math" charset="0"/>
                    <a:ea typeface="Cambria Math" charset="0"/>
                    <a:cs typeface="Cambria Math" charset="0"/>
                  </a:rPr>
                  <a:t>𝑁</a:t>
                </a:r>
                <a:r>
                  <a:rPr lang="fr-CH" sz="1200" i="0">
                    <a:latin typeface="Cambria Math" panose="02040503050406030204" pitchFamily="18" charset="0"/>
                    <a:ea typeface="Cambria Math" charset="0"/>
                    <a:cs typeface="Cambria Math" charset="0"/>
                  </a:rPr>
                  <a:t>_</a:t>
                </a:r>
                <a:r>
                  <a:rPr lang="fr-CH" sz="1200" i="0">
                    <a:latin typeface="Cambria Math" charset="0"/>
                    <a:ea typeface="Cambria Math" charset="0"/>
                    <a:cs typeface="Cambria Math" charset="0"/>
                  </a:rPr>
                  <a:t>𝑈 (𝑥)</a:t>
                </a:r>
                <a:r>
                  <a:rPr lang="en-GB" sz="1200" i="1" dirty="0">
                    <a:solidFill>
                      <a:srgbClr val="000000"/>
                    </a:solidFill>
                  </a:rPr>
                  <a:t> </a:t>
                </a:r>
                <a:endParaRPr lang="en-GB" sz="1200" b="0" i="0" u="none" strike="noStrike" kern="1200" baseline="0" dirty="0">
                  <a:solidFill>
                    <a:schemeClr val="tx1"/>
                  </a:solidFill>
                  <a:latin typeface="Arial" charset="0"/>
                  <a:ea typeface="+mn-ea"/>
                  <a:cs typeface="+mn-cs"/>
                </a:endParaRPr>
              </a:p>
              <a:p>
                <a:pPr marL="228600" indent="-228600">
                  <a:buAutoNum type="arabicPlain"/>
                </a:pPr>
                <a:r>
                  <a:rPr lang="en-GB" sz="1200" b="0" i="0" u="none" strike="noStrike" kern="1200" baseline="0" dirty="0">
                    <a:solidFill>
                      <a:schemeClr val="tx1"/>
                    </a:solidFill>
                    <a:latin typeface="Arial" charset="0"/>
                    <a:ea typeface="+mn-ea"/>
                    <a:cs typeface="+mn-cs"/>
                  </a:rPr>
                  <a:t>A way to aggregate the ratings of I provided by </a:t>
                </a:r>
                <a:r>
                  <a:rPr lang="fr-CH" sz="1200" i="0">
                    <a:latin typeface="Cambria Math" charset="0"/>
                    <a:ea typeface="Cambria Math" charset="0"/>
                    <a:cs typeface="Cambria Math" charset="0"/>
                  </a:rPr>
                  <a:t>𝑁</a:t>
                </a:r>
                <a:r>
                  <a:rPr lang="fr-CH" sz="1200" i="0">
                    <a:latin typeface="Cambria Math" panose="02040503050406030204" pitchFamily="18" charset="0"/>
                    <a:ea typeface="Cambria Math" charset="0"/>
                    <a:cs typeface="Cambria Math" charset="0"/>
                  </a:rPr>
                  <a:t>_</a:t>
                </a:r>
                <a:r>
                  <a:rPr lang="fr-CH" sz="1200" i="0">
                    <a:latin typeface="Cambria Math" charset="0"/>
                    <a:ea typeface="Cambria Math" charset="0"/>
                    <a:cs typeface="Cambria Math" charset="0"/>
                  </a:rPr>
                  <a:t>𝑈 (𝑥)</a:t>
                </a:r>
                <a:r>
                  <a:rPr lang="en-GB" sz="1200" i="1" dirty="0">
                    <a:solidFill>
                      <a:srgbClr val="000000"/>
                    </a:solidFill>
                  </a:rPr>
                  <a:t> </a:t>
                </a:r>
                <a:endParaRPr lang="en-GB" sz="1200" b="0" i="0" u="none" strike="noStrike" kern="1200" baseline="-25000" dirty="0">
                  <a:solidFill>
                    <a:schemeClr val="tx1"/>
                  </a:solidFill>
                  <a:latin typeface="Arial" charset="0"/>
                  <a:ea typeface="+mn-ea"/>
                  <a:cs typeface="+mn-cs"/>
                </a:endParaRPr>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3024848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In detail user-based cllaborative filtering works as follows. First one considers all items that the user in question has already rated. Then other users are searched that have also rated these items, but also have rated the new item for which we do not know the rating of user x. In this way users with similar interests are selected.</a:t>
            </a:r>
          </a:p>
          <a:p>
            <a:r>
              <a:rPr lang="en-CH" dirty="0"/>
              <a:t>From the ratings of those similar users of the new item then a rating of the item is estimated.</a:t>
            </a:r>
          </a:p>
        </p:txBody>
      </p:sp>
      <p:sp>
        <p:nvSpPr>
          <p:cNvPr id="4" name="Slide Number Placeholder 3"/>
          <p:cNvSpPr>
            <a:spLocks noGrp="1"/>
          </p:cNvSpPr>
          <p:nvPr>
            <p:ph type="sldNum" sz="quarter" idx="5"/>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1283651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400" dirty="0">
                <a:solidFill>
                  <a:srgbClr val="000000"/>
                </a:solidFill>
              </a:rPr>
              <a:t>In order to determine similarity of users, a similarity measure is needed that is based on the past ratings of the users of a common set of items. We can consider those ratings as a vector and therefore an obvious choice for a similarity measure is cosine similarity returning a similarity in the interval [0.1]. For recommender systems an alternative measure that is widely used is the Pearson correlation coefficient which </a:t>
            </a:r>
            <a:r>
              <a:rPr lang="en-GB" sz="1400" baseline="0" dirty="0">
                <a:solidFill>
                  <a:srgbClr val="000000"/>
                </a:solidFill>
              </a:rPr>
              <a:t>which returns a value between -1 and 1. Note that the Pearson correlation can be understood as a cosine similarity of the rating vectors </a:t>
            </a:r>
            <a:r>
              <a:rPr lang="en-GB" sz="1400" baseline="0" dirty="0" err="1">
                <a:solidFill>
                  <a:srgbClr val="000000"/>
                </a:solidFill>
              </a:rPr>
              <a:t>recentered</a:t>
            </a:r>
            <a:r>
              <a:rPr lang="en-GB" sz="1400" baseline="0" dirty="0">
                <a:solidFill>
                  <a:srgbClr val="000000"/>
                </a:solidFill>
              </a:rPr>
              <a:t> around their mean. Therefore, it can adjust for different biases of users in their rating scales, i.e., users that consistently rate higher or lower.</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baseline="0" dirty="0">
              <a:solidFill>
                <a:srgbClr val="000000"/>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GB" sz="1400" baseline="0" dirty="0"/>
              <a:t>One drawback of the Pearson correlation coefficient is that it is not defined, when the variance of one of the user ratings is 0 (e.g., a user with all ratings 1). However, in general, the correlation coefficient works well in general domains.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400" dirty="0">
              <a:solidFill>
                <a:srgbClr val="000000"/>
              </a:solidFill>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2429244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2388" y="304800"/>
            <a:ext cx="2082800"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52400" y="304800"/>
            <a:ext cx="6097588"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79388" y="1341438"/>
            <a:ext cx="8305800" cy="5029200"/>
          </a:xfrm>
        </p:spPr>
        <p:txBody>
          <a:bodyPr/>
          <a:lstStyle/>
          <a:p>
            <a:endParaRPr lang="fr-CH"/>
          </a:p>
        </p:txBody>
      </p:sp>
      <p:sp>
        <p:nvSpPr>
          <p:cNvPr id="4" name="Footer Placeholder 3"/>
          <p:cNvSpPr>
            <a:spLocks noGrp="1"/>
          </p:cNvSpPr>
          <p:nvPr>
            <p:ph type="ftr" sz="quarter" idx="10"/>
          </p:nvPr>
        </p:nvSpPr>
        <p:spPr>
          <a:xfrm>
            <a:off x="152400" y="6477000"/>
            <a:ext cx="5867400" cy="228600"/>
          </a:xfrm>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408488" y="13414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408488" y="39322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52400" y="6477000"/>
            <a:ext cx="5867400" cy="228600"/>
          </a:xfrm>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52400" y="6477000"/>
            <a:ext cx="5867400" cy="228600"/>
          </a:xfrm>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793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52400" y="304800"/>
            <a:ext cx="83058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52400" y="6477000"/>
            <a:ext cx="5867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900">
                <a:solidFill>
                  <a:schemeClr val="tx1"/>
                </a:solidFill>
                <a:latin typeface="Verdana" charset="0"/>
              </a:defRPr>
            </a:lvl1pPr>
          </a:lstStyle>
          <a:p>
            <a:r>
              <a:rPr lang="fr-CH"/>
              <a:t>©2024, Karl Aberer, EPFL-IC, Laboratoire de systèmes d'informations répartis </a:t>
            </a:r>
            <a:endParaRPr lang="en-GB" dirty="0"/>
          </a:p>
        </p:txBody>
      </p:sp>
      <p:sp>
        <p:nvSpPr>
          <p:cNvPr id="5127" name="Rectangle 7"/>
          <p:cNvSpPr>
            <a:spLocks noChangeArrowheads="1"/>
          </p:cNvSpPr>
          <p:nvPr userDrawn="1"/>
        </p:nvSpPr>
        <p:spPr bwMode="auto">
          <a:xfrm>
            <a:off x="6554788" y="6453188"/>
            <a:ext cx="1905000" cy="228600"/>
          </a:xfrm>
          <a:prstGeom prst="rect">
            <a:avLst/>
          </a:prstGeom>
          <a:noFill/>
          <a:ln w="9525">
            <a:noFill/>
            <a:miter lim="800000"/>
            <a:headEnd/>
            <a:tailEnd/>
          </a:ln>
          <a:effectLst/>
        </p:spPr>
        <p:txBody>
          <a:bodyPr lIns="92075" tIns="46038" rIns="92075" bIns="46038"/>
          <a:lstStyle/>
          <a:p>
            <a:pPr algn="r"/>
            <a:r>
              <a:rPr lang="en-US" sz="900" dirty="0">
                <a:solidFill>
                  <a:schemeClr val="tx1"/>
                </a:solidFill>
                <a:latin typeface="Verdana" charset="0"/>
              </a:rPr>
              <a:t>Recommender Systems - </a:t>
            </a:r>
            <a:fld id="{FBCEA208-1882-4C4A-B71F-4FA789A04155}" type="slidenum">
              <a:rPr lang="en-US" sz="900">
                <a:solidFill>
                  <a:schemeClr val="tx1"/>
                </a:solidFill>
                <a:latin typeface="Verdana" charset="0"/>
              </a:rPr>
              <a:pPr algn="r"/>
              <a:t>‹#›</a:t>
            </a:fld>
            <a:endParaRPr lang="en-US" sz="9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3600" b="1">
          <a:solidFill>
            <a:schemeClr val="tx2"/>
          </a:solidFill>
          <a:latin typeface="Calibri"/>
          <a:ea typeface="+mj-ea"/>
          <a:cs typeface="Calibri"/>
        </a:defRPr>
      </a:lvl1pPr>
      <a:lvl2pPr algn="ctr" rtl="0" fontAlgn="base">
        <a:spcBef>
          <a:spcPct val="0"/>
        </a:spcBef>
        <a:spcAft>
          <a:spcPct val="0"/>
        </a:spcAft>
        <a:defRPr sz="2400">
          <a:solidFill>
            <a:schemeClr val="tx2"/>
          </a:solidFill>
          <a:latin typeface="Comic Sans MS" charset="0"/>
        </a:defRPr>
      </a:lvl2pPr>
      <a:lvl3pPr algn="ctr" rtl="0" fontAlgn="base">
        <a:spcBef>
          <a:spcPct val="0"/>
        </a:spcBef>
        <a:spcAft>
          <a:spcPct val="0"/>
        </a:spcAft>
        <a:defRPr sz="2400">
          <a:solidFill>
            <a:schemeClr val="tx2"/>
          </a:solidFill>
          <a:latin typeface="Comic Sans MS" charset="0"/>
        </a:defRPr>
      </a:lvl3pPr>
      <a:lvl4pPr algn="ctr" rtl="0" fontAlgn="base">
        <a:spcBef>
          <a:spcPct val="0"/>
        </a:spcBef>
        <a:spcAft>
          <a:spcPct val="0"/>
        </a:spcAft>
        <a:defRPr sz="2400">
          <a:solidFill>
            <a:schemeClr val="tx2"/>
          </a:solidFill>
          <a:latin typeface="Comic Sans MS" charset="0"/>
        </a:defRPr>
      </a:lvl4pPr>
      <a:lvl5pPr algn="ctr" rtl="0" fontAlgn="base">
        <a:spcBef>
          <a:spcPct val="0"/>
        </a:spcBef>
        <a:spcAft>
          <a:spcPct val="0"/>
        </a:spcAft>
        <a:defRPr sz="2400">
          <a:solidFill>
            <a:schemeClr val="tx2"/>
          </a:solidFill>
          <a:latin typeface="Comic Sans MS"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24.png"/><Relationship Id="rId4" Type="http://schemas.openxmlformats.org/officeDocument/2006/relationships/image" Target="../media/image14.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1.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2.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3.png"/><Relationship Id="rId12"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8.png"/><Relationship Id="rId5" Type="http://schemas.openxmlformats.org/officeDocument/2006/relationships/image" Target="../media/image9.png"/><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16.emf"/><Relationship Id="rId7" Type="http://schemas.openxmlformats.org/officeDocument/2006/relationships/oleObject" Target="../embeddings/oleObject2.bin"/><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oleObject" Target="../embeddings/oleObject1.bin"/><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a:t>Part 2: Recommender systems</a:t>
            </a:r>
          </a:p>
        </p:txBody>
      </p:sp>
      <p:sp>
        <p:nvSpPr>
          <p:cNvPr id="3" name="Subtitle 2">
            <a:extLst>
              <a:ext uri="{FF2B5EF4-FFF2-40B4-BE49-F238E27FC236}">
                <a16:creationId xmlns:a16="http://schemas.microsoft.com/office/drawing/2014/main" id="{A7B8FBB0-557D-D38B-991B-EEB28BC5A7AA}"/>
              </a:ext>
            </a:extLst>
          </p:cNvPr>
          <p:cNvSpPr>
            <a:spLocks noGrp="1"/>
          </p:cNvSpPr>
          <p:nvPr>
            <p:ph type="subTitle" idx="1"/>
          </p:nvPr>
        </p:nvSpPr>
        <p:spPr/>
        <p:txBody>
          <a:bodyPr/>
          <a:lstStyle/>
          <a:p>
            <a:endParaRPr lang="en-CH"/>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12163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a:t>
            </a:r>
          </a:p>
        </p:txBody>
      </p:sp>
      <p:sp>
        <p:nvSpPr>
          <p:cNvPr id="3" name="Content Placeholder 2"/>
          <p:cNvSpPr>
            <a:spLocks noGrp="1"/>
          </p:cNvSpPr>
          <p:nvPr>
            <p:ph idx="1"/>
          </p:nvPr>
        </p:nvSpPr>
        <p:spPr/>
        <p:txBody>
          <a:bodyPr/>
          <a:lstStyle/>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endParaRPr lang="en-GB" sz="2400" dirty="0">
              <a:solidFill>
                <a:srgbClr val="000000"/>
              </a:solidFill>
            </a:endParaRPr>
          </a:p>
          <a:p>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(U, User1) = 0.85		</a:t>
            </a:r>
            <a:r>
              <a:rPr lang="en-GB" sz="2400" dirty="0" err="1">
                <a:solidFill>
                  <a:srgbClr val="000000"/>
                </a:solidFill>
              </a:rPr>
              <a:t>sim</a:t>
            </a:r>
            <a:r>
              <a:rPr lang="en-GB" sz="2400" baseline="-25000" dirty="0" err="1">
                <a:solidFill>
                  <a:srgbClr val="000000"/>
                </a:solidFill>
              </a:rPr>
              <a:t>cos</a:t>
            </a:r>
            <a:r>
              <a:rPr lang="en-GB" sz="2400" dirty="0">
                <a:solidFill>
                  <a:srgbClr val="000000"/>
                </a:solidFill>
              </a:rPr>
              <a:t>(U, User1) = 0.97</a:t>
            </a:r>
          </a:p>
          <a:p>
            <a:r>
              <a:rPr lang="en-GB" sz="2400" dirty="0" err="1">
                <a:solidFill>
                  <a:srgbClr val="000000"/>
                </a:solidFill>
              </a:rPr>
              <a:t>sim</a:t>
            </a:r>
            <a:r>
              <a:rPr lang="en-GB" sz="2400" baseline="-25000" dirty="0" err="1">
                <a:solidFill>
                  <a:srgbClr val="000000"/>
                </a:solidFill>
              </a:rPr>
              <a:t>corr</a:t>
            </a:r>
            <a:r>
              <a:rPr lang="en-GB" sz="2400" baseline="-25000" dirty="0">
                <a:solidFill>
                  <a:srgbClr val="000000"/>
                </a:solidFill>
              </a:rPr>
              <a:t> </a:t>
            </a:r>
            <a:r>
              <a:rPr lang="en-GB" sz="2400" dirty="0">
                <a:solidFill>
                  <a:srgbClr val="000000"/>
                </a:solidFill>
              </a:rPr>
              <a:t>(U, User2) = 0.71		</a:t>
            </a:r>
            <a:r>
              <a:rPr lang="en-GB" sz="2400" dirty="0" err="1">
                <a:solidFill>
                  <a:srgbClr val="000000"/>
                </a:solidFill>
              </a:rPr>
              <a:t>sim</a:t>
            </a:r>
            <a:r>
              <a:rPr lang="en-GB" sz="2400" baseline="-25000" dirty="0" err="1">
                <a:solidFill>
                  <a:srgbClr val="000000"/>
                </a:solidFill>
              </a:rPr>
              <a:t>cos</a:t>
            </a:r>
            <a:r>
              <a:rPr lang="en-GB" sz="2400" dirty="0">
                <a:solidFill>
                  <a:srgbClr val="000000"/>
                </a:solidFill>
              </a:rPr>
              <a:t>(U, User2) = 0.99</a:t>
            </a:r>
          </a:p>
          <a:p>
            <a:r>
              <a:rPr lang="en-GB" sz="2400" dirty="0" err="1">
                <a:solidFill>
                  <a:srgbClr val="000000"/>
                </a:solidFill>
              </a:rPr>
              <a:t>sim</a:t>
            </a:r>
            <a:r>
              <a:rPr lang="en-GB" sz="2400" baseline="-25000" dirty="0" err="1">
                <a:solidFill>
                  <a:srgbClr val="000000"/>
                </a:solidFill>
              </a:rPr>
              <a:t>corr</a:t>
            </a:r>
            <a:r>
              <a:rPr lang="en-GB" sz="2400" baseline="-25000" dirty="0">
                <a:solidFill>
                  <a:srgbClr val="000000"/>
                </a:solidFill>
              </a:rPr>
              <a:t> </a:t>
            </a:r>
            <a:r>
              <a:rPr lang="en-GB" sz="2400" dirty="0">
                <a:solidFill>
                  <a:srgbClr val="000000"/>
                </a:solidFill>
              </a:rPr>
              <a:t>(U, User3) = 0			</a:t>
            </a:r>
            <a:r>
              <a:rPr lang="en-GB" sz="2400" dirty="0" err="1">
                <a:solidFill>
                  <a:srgbClr val="000000"/>
                </a:solidFill>
              </a:rPr>
              <a:t>sim</a:t>
            </a:r>
            <a:r>
              <a:rPr lang="en-GB" sz="2400" baseline="-25000" dirty="0" err="1">
                <a:solidFill>
                  <a:srgbClr val="000000"/>
                </a:solidFill>
              </a:rPr>
              <a:t>cos</a:t>
            </a:r>
            <a:r>
              <a:rPr lang="en-GB" sz="2400" dirty="0">
                <a:solidFill>
                  <a:srgbClr val="000000"/>
                </a:solidFill>
              </a:rPr>
              <a:t>(U, User3) = 0.89</a:t>
            </a:r>
          </a:p>
          <a:p>
            <a:r>
              <a:rPr lang="en-GB" sz="2400" dirty="0" err="1">
                <a:solidFill>
                  <a:srgbClr val="000000"/>
                </a:solidFill>
              </a:rPr>
              <a:t>sim</a:t>
            </a:r>
            <a:r>
              <a:rPr lang="en-GB" sz="2400" baseline="-25000" dirty="0" err="1">
                <a:solidFill>
                  <a:srgbClr val="000000"/>
                </a:solidFill>
              </a:rPr>
              <a:t>corr</a:t>
            </a:r>
            <a:r>
              <a:rPr lang="en-GB" sz="2400" baseline="-25000" dirty="0">
                <a:solidFill>
                  <a:srgbClr val="000000"/>
                </a:solidFill>
              </a:rPr>
              <a:t> </a:t>
            </a:r>
            <a:r>
              <a:rPr lang="en-GB" sz="2400" dirty="0">
                <a:solidFill>
                  <a:srgbClr val="000000"/>
                </a:solidFill>
              </a:rPr>
              <a:t>(U, User4) = -0.79		</a:t>
            </a:r>
            <a:r>
              <a:rPr lang="en-GB" sz="2400" dirty="0" err="1">
                <a:solidFill>
                  <a:srgbClr val="000000"/>
                </a:solidFill>
              </a:rPr>
              <a:t>sim</a:t>
            </a:r>
            <a:r>
              <a:rPr lang="en-GB" sz="2400" baseline="-25000" dirty="0" err="1">
                <a:solidFill>
                  <a:srgbClr val="000000"/>
                </a:solidFill>
              </a:rPr>
              <a:t>cos</a:t>
            </a:r>
            <a:r>
              <a:rPr lang="en-GB" sz="2400" baseline="-25000" dirty="0">
                <a:solidFill>
                  <a:srgbClr val="000000"/>
                </a:solidFill>
              </a:rPr>
              <a:t> </a:t>
            </a:r>
            <a:r>
              <a:rPr lang="en-GB" sz="2400" dirty="0">
                <a:solidFill>
                  <a:srgbClr val="000000"/>
                </a:solidFill>
              </a:rPr>
              <a:t>(U, User4) = 0.79</a:t>
            </a:r>
          </a:p>
          <a:p>
            <a:endParaRPr lang="en-GB" sz="2400" dirty="0">
              <a:solidFill>
                <a:srgbClr val="000000"/>
              </a:solidFill>
            </a:endParaRP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graphicFrame>
        <p:nvGraphicFramePr>
          <p:cNvPr id="6" name="Table 5"/>
          <p:cNvGraphicFramePr>
            <a:graphicFrameLocks noGrp="1"/>
          </p:cNvGraphicFramePr>
          <p:nvPr/>
        </p:nvGraphicFramePr>
        <p:xfrm>
          <a:off x="1547664" y="1412776"/>
          <a:ext cx="609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endParaRPr lang="en-GB" dirty="0">
                        <a:latin typeface="Calibri"/>
                        <a:cs typeface="Calibri"/>
                      </a:endParaRPr>
                    </a:p>
                  </a:txBody>
                  <a:tcPr/>
                </a:tc>
                <a:tc>
                  <a:txBody>
                    <a:bodyPr/>
                    <a:lstStyle/>
                    <a:p>
                      <a:r>
                        <a:rPr lang="en-GB" dirty="0">
                          <a:latin typeface="Calibri"/>
                          <a:cs typeface="Calibri"/>
                        </a:rPr>
                        <a:t>Item 1</a:t>
                      </a:r>
                    </a:p>
                  </a:txBody>
                  <a:tcPr/>
                </a:tc>
                <a:tc>
                  <a:txBody>
                    <a:bodyPr/>
                    <a:lstStyle/>
                    <a:p>
                      <a:r>
                        <a:rPr lang="en-GB" dirty="0">
                          <a:latin typeface="Calibri"/>
                          <a:cs typeface="Calibri"/>
                        </a:rPr>
                        <a:t>Item 2</a:t>
                      </a:r>
                    </a:p>
                  </a:txBody>
                  <a:tcPr/>
                </a:tc>
                <a:tc>
                  <a:txBody>
                    <a:bodyPr/>
                    <a:lstStyle/>
                    <a:p>
                      <a:r>
                        <a:rPr lang="en-GB" dirty="0">
                          <a:latin typeface="Calibri"/>
                          <a:cs typeface="Calibri"/>
                        </a:rPr>
                        <a:t>Item 3</a:t>
                      </a:r>
                    </a:p>
                  </a:txBody>
                  <a:tcPr/>
                </a:tc>
                <a:tc>
                  <a:txBody>
                    <a:bodyPr/>
                    <a:lstStyle/>
                    <a:p>
                      <a:r>
                        <a:rPr lang="en-GB" dirty="0">
                          <a:latin typeface="Calibri"/>
                          <a:cs typeface="Calibri"/>
                        </a:rPr>
                        <a:t>Item 4</a:t>
                      </a:r>
                    </a:p>
                  </a:txBody>
                  <a:tcPr/>
                </a:tc>
                <a:tc>
                  <a:txBody>
                    <a:bodyPr/>
                    <a:lstStyle/>
                    <a:p>
                      <a:r>
                        <a:rPr lang="en-GB" dirty="0">
                          <a:latin typeface="Calibri"/>
                          <a:cs typeface="Calibri"/>
                        </a:rPr>
                        <a:t>Item 5</a:t>
                      </a:r>
                    </a:p>
                  </a:txBody>
                  <a:tcPr/>
                </a:tc>
                <a:extLst>
                  <a:ext uri="{0D108BD9-81ED-4DB2-BD59-A6C34878D82A}">
                    <a16:rowId xmlns:a16="http://schemas.microsoft.com/office/drawing/2014/main" val="10000"/>
                  </a:ext>
                </a:extLst>
              </a:tr>
              <a:tr h="370840">
                <a:tc>
                  <a:txBody>
                    <a:bodyPr/>
                    <a:lstStyle/>
                    <a:p>
                      <a:r>
                        <a:rPr lang="en-GB" dirty="0">
                          <a:latin typeface="Calibri"/>
                          <a:cs typeface="Calibri"/>
                        </a:rPr>
                        <a:t>U</a:t>
                      </a:r>
                    </a:p>
                  </a:txBody>
                  <a:tcPr/>
                </a:tc>
                <a:tc>
                  <a:txBody>
                    <a:bodyPr/>
                    <a:lstStyle/>
                    <a:p>
                      <a:r>
                        <a:rPr lang="en-GB" dirty="0">
                          <a:latin typeface="Calibri"/>
                          <a:cs typeface="Calibri"/>
                        </a:rPr>
                        <a:t>5</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4</a:t>
                      </a:r>
                    </a:p>
                  </a:txBody>
                  <a:tcPr/>
                </a:tc>
                <a:tc>
                  <a:txBody>
                    <a:bodyPr/>
                    <a:lstStyle/>
                    <a:p>
                      <a:r>
                        <a:rPr lang="en-GB" dirty="0">
                          <a:latin typeface="Calibri"/>
                          <a:cs typeface="Calibri"/>
                        </a:rPr>
                        <a:t>???</a:t>
                      </a:r>
                    </a:p>
                  </a:txBody>
                  <a:tcPr>
                    <a:solidFill>
                      <a:srgbClr val="FFCC66"/>
                    </a:solidFill>
                  </a:tcPr>
                </a:tc>
                <a:extLst>
                  <a:ext uri="{0D108BD9-81ED-4DB2-BD59-A6C34878D82A}">
                    <a16:rowId xmlns:a16="http://schemas.microsoft.com/office/drawing/2014/main" val="10001"/>
                  </a:ext>
                </a:extLst>
              </a:tr>
              <a:tr h="370840">
                <a:tc>
                  <a:txBody>
                    <a:bodyPr/>
                    <a:lstStyle/>
                    <a:p>
                      <a:r>
                        <a:rPr lang="en-GB" dirty="0">
                          <a:latin typeface="Calibri"/>
                          <a:cs typeface="Calibri"/>
                        </a:rPr>
                        <a:t>User 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2</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70840">
                <a:tc>
                  <a:txBody>
                    <a:bodyPr/>
                    <a:lstStyle/>
                    <a:p>
                      <a:r>
                        <a:rPr lang="en-GB" dirty="0">
                          <a:latin typeface="Calibri"/>
                          <a:cs typeface="Calibri"/>
                        </a:rPr>
                        <a:t>User 2</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5</a:t>
                      </a:r>
                    </a:p>
                  </a:txBody>
                  <a:tcPr/>
                </a:tc>
                <a:extLst>
                  <a:ext uri="{0D108BD9-81ED-4DB2-BD59-A6C34878D82A}">
                    <a16:rowId xmlns:a16="http://schemas.microsoft.com/office/drawing/2014/main" val="10003"/>
                  </a:ext>
                </a:extLst>
              </a:tr>
              <a:tr h="370840">
                <a:tc>
                  <a:txBody>
                    <a:bodyPr/>
                    <a:lstStyle/>
                    <a:p>
                      <a:r>
                        <a:rPr lang="en-GB" dirty="0">
                          <a:latin typeface="Calibri"/>
                          <a:cs typeface="Calibri"/>
                        </a:rPr>
                        <a:t>User 3</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4</a:t>
                      </a:r>
                    </a:p>
                  </a:txBody>
                  <a:tcPr/>
                </a:tc>
                <a:extLst>
                  <a:ext uri="{0D108BD9-81ED-4DB2-BD59-A6C34878D82A}">
                    <a16:rowId xmlns:a16="http://schemas.microsoft.com/office/drawing/2014/main" val="10004"/>
                  </a:ext>
                </a:extLst>
              </a:tr>
              <a:tr h="370840">
                <a:tc>
                  <a:txBody>
                    <a:bodyPr/>
                    <a:lstStyle/>
                    <a:p>
                      <a:r>
                        <a:rPr lang="en-GB" dirty="0">
                          <a:latin typeface="Calibri"/>
                          <a:cs typeface="Calibri"/>
                        </a:rPr>
                        <a:t>User 4</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tc>
                  <a:txBody>
                    <a:bodyPr/>
                    <a:lstStyle/>
                    <a:p>
                      <a:r>
                        <a:rPr lang="en-GB" dirty="0">
                          <a:latin typeface="Calibri"/>
                          <a:cs typeface="Calibri"/>
                        </a:rPr>
                        <a:t>1</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29114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Aggregate the Ratings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eaLnBrk="1" hangingPunct="1"/>
                <a:r>
                  <a:rPr lang="en-US" sz="2800" dirty="0"/>
                  <a:t>A common aggregation function is</a:t>
                </a:r>
              </a:p>
              <a:p>
                <a:pPr eaLnBrk="1" hangingPunct="1"/>
                <a:endParaRPr lang="en-US" sz="2800" dirty="0"/>
              </a:p>
              <a:p>
                <a:pPr eaLnBrk="1" hangingPunct="1"/>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fr-CH" sz="2800" b="0" i="1" smtClean="0">
                              <a:latin typeface="Cambria Math" charset="0"/>
                            </a:rPr>
                            <m:t>𝑟</m:t>
                          </m:r>
                        </m:e>
                        <m:sub>
                          <m:r>
                            <a:rPr lang="fr-CH" sz="2800" b="0" i="1" smtClean="0">
                              <a:latin typeface="Cambria Math" charset="0"/>
                            </a:rPr>
                            <m:t>𝑥</m:t>
                          </m:r>
                        </m:sub>
                      </m:sSub>
                      <m:d>
                        <m:dPr>
                          <m:ctrlPr>
                            <a:rPr lang="fr-CH" sz="2800" b="0" i="1" smtClean="0">
                              <a:latin typeface="Cambria Math" panose="02040503050406030204" pitchFamily="18" charset="0"/>
                            </a:rPr>
                          </m:ctrlPr>
                        </m:dPr>
                        <m:e>
                          <m:r>
                            <a:rPr lang="fr-CH" sz="2800" b="0" i="1" smtClean="0">
                              <a:latin typeface="Cambria Math" panose="02040503050406030204" pitchFamily="18" charset="0"/>
                            </a:rPr>
                            <m:t>𝑖</m:t>
                          </m:r>
                        </m:e>
                      </m:d>
                      <m:r>
                        <a:rPr lang="fr-CH" sz="2800" b="0" i="1" smtClean="0">
                          <a:latin typeface="Cambria Math" charset="0"/>
                        </a:rPr>
                        <m:t>=</m:t>
                      </m:r>
                      <m:sSub>
                        <m:sSubPr>
                          <m:ctrlPr>
                            <a:rPr lang="fr-CH" sz="2800" b="0" i="1" smtClean="0">
                              <a:latin typeface="Cambria Math" panose="02040503050406030204" pitchFamily="18" charset="0"/>
                            </a:rPr>
                          </m:ctrlPr>
                        </m:sSubPr>
                        <m:e>
                          <m:acc>
                            <m:accPr>
                              <m:chr m:val="̅"/>
                              <m:ctrlPr>
                                <a:rPr lang="fr-CH" sz="2800" b="0" i="1" smtClean="0">
                                  <a:latin typeface="Cambria Math" panose="02040503050406030204" pitchFamily="18" charset="0"/>
                                </a:rPr>
                              </m:ctrlPr>
                            </m:accPr>
                            <m:e>
                              <m:r>
                                <a:rPr lang="fr-CH" sz="2800" b="0" i="1" smtClean="0">
                                  <a:latin typeface="Cambria Math" charset="0"/>
                                </a:rPr>
                                <m:t>𝑟</m:t>
                              </m:r>
                            </m:e>
                          </m:acc>
                        </m:e>
                        <m:sub>
                          <m:r>
                            <a:rPr lang="fr-CH" sz="2800" b="0" i="1" smtClean="0">
                              <a:latin typeface="Cambria Math" charset="0"/>
                            </a:rPr>
                            <m:t>𝑥</m:t>
                          </m:r>
                        </m:sub>
                      </m:sSub>
                      <m:r>
                        <a:rPr lang="fr-CH" sz="2800" b="0" i="1" smtClean="0">
                          <a:latin typeface="Cambria Math" charset="0"/>
                        </a:rPr>
                        <m:t>+</m:t>
                      </m:r>
                      <m:f>
                        <m:fPr>
                          <m:ctrlPr>
                            <a:rPr lang="fr-CH" sz="2800" b="0" i="1" smtClean="0">
                              <a:latin typeface="Cambria Math" panose="02040503050406030204" pitchFamily="18" charset="0"/>
                            </a:rPr>
                          </m:ctrlPr>
                        </m:fPr>
                        <m:num>
                          <m:nary>
                            <m:naryPr>
                              <m:chr m:val="∑"/>
                              <m:supHide m:val="on"/>
                              <m:ctrlPr>
                                <a:rPr lang="fr-CH" sz="2800" b="0" i="1" smtClean="0">
                                  <a:latin typeface="Cambria Math" panose="02040503050406030204" pitchFamily="18" charset="0"/>
                                </a:rPr>
                              </m:ctrlPr>
                            </m:naryPr>
                            <m:sub>
                              <m:r>
                                <m:rPr>
                                  <m:brk m:alnAt="7"/>
                                </m:rPr>
                                <a:rPr lang="fr-CH" sz="2800" b="0" i="1" smtClean="0">
                                  <a:latin typeface="Cambria Math" charset="0"/>
                                </a:rPr>
                                <m:t>𝑦</m:t>
                              </m:r>
                              <m:r>
                                <a:rPr lang="fr-CH" sz="2800" b="0" i="1" smtClean="0">
                                  <a:latin typeface="Cambria Math" charset="0"/>
                                  <a:ea typeface="Cambria Math" charset="0"/>
                                  <a:cs typeface="Cambria Math" charset="0"/>
                                </a:rPr>
                                <m:t>∈</m:t>
                              </m:r>
                              <m:sSub>
                                <m:sSubPr>
                                  <m:ctrlPr>
                                    <a:rPr lang="fr-CH" sz="2800" b="0" i="1" smtClean="0">
                                      <a:latin typeface="Cambria Math" panose="02040503050406030204" pitchFamily="18" charset="0"/>
                                      <a:ea typeface="Cambria Math" charset="0"/>
                                      <a:cs typeface="Cambria Math" charset="0"/>
                                    </a:rPr>
                                  </m:ctrlPr>
                                </m:sSubPr>
                                <m:e>
                                  <m:r>
                                    <a:rPr lang="fr-CH" sz="2800" b="0" i="1" smtClean="0">
                                      <a:latin typeface="Cambria Math" charset="0"/>
                                      <a:ea typeface="Cambria Math" charset="0"/>
                                      <a:cs typeface="Cambria Math" charset="0"/>
                                    </a:rPr>
                                    <m:t>𝑁</m:t>
                                  </m:r>
                                </m:e>
                                <m:sub>
                                  <m:r>
                                    <a:rPr lang="fr-CH" sz="2800" b="0" i="1" smtClean="0">
                                      <a:latin typeface="Cambria Math" charset="0"/>
                                      <a:ea typeface="Cambria Math" charset="0"/>
                                      <a:cs typeface="Cambria Math" charset="0"/>
                                    </a:rPr>
                                    <m:t>𝑈</m:t>
                                  </m:r>
                                </m:sub>
                              </m:sSub>
                              <m:r>
                                <m:rPr>
                                  <m:brk m:alnAt="7"/>
                                </m:rP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𝑥</m:t>
                              </m:r>
                              <m:r>
                                <a:rPr lang="fr-CH" sz="2800" b="0" i="1" smtClean="0">
                                  <a:latin typeface="Cambria Math" charset="0"/>
                                  <a:ea typeface="Cambria Math" charset="0"/>
                                  <a:cs typeface="Cambria Math" charset="0"/>
                                </a:rPr>
                                <m:t>)</m:t>
                              </m:r>
                            </m:sub>
                            <m:sup/>
                            <m:e>
                              <m:r>
                                <a:rPr lang="fr-CH" sz="2800" b="0" i="1" smtClean="0">
                                  <a:latin typeface="Cambria Math" charset="0"/>
                                </a:rPr>
                                <m:t>𝑠𝑖𝑚</m:t>
                              </m:r>
                              <m:r>
                                <a:rPr lang="fr-CH" sz="2800" b="0" i="1" smtClean="0">
                                  <a:latin typeface="Cambria Math" charset="0"/>
                                </a:rPr>
                                <m:t>(</m:t>
                              </m:r>
                              <m:r>
                                <a:rPr lang="fr-CH" sz="2800" b="0" i="1" smtClean="0">
                                  <a:latin typeface="Cambria Math" charset="0"/>
                                </a:rPr>
                                <m:t>𝑥</m:t>
                              </m:r>
                              <m:r>
                                <a:rPr lang="fr-CH" sz="2800" b="0" i="1" smtClean="0">
                                  <a:latin typeface="Cambria Math" charset="0"/>
                                </a:rPr>
                                <m:t>,</m:t>
                              </m:r>
                              <m:r>
                                <a:rPr lang="fr-CH" sz="2800" b="0" i="1" smtClean="0">
                                  <a:latin typeface="Cambria Math" charset="0"/>
                                </a:rPr>
                                <m:t>𝑦</m:t>
                              </m:r>
                              <m:r>
                                <a:rPr lang="fr-CH" sz="2800" b="0" i="1" smtClean="0">
                                  <a:latin typeface="Cambria Math" charset="0"/>
                                </a:rPr>
                                <m:t>)(</m:t>
                              </m:r>
                              <m:sSub>
                                <m:sSubPr>
                                  <m:ctrlPr>
                                    <a:rPr lang="en-US" sz="2800" i="1">
                                      <a:latin typeface="Cambria Math" panose="02040503050406030204" pitchFamily="18" charset="0"/>
                                    </a:rPr>
                                  </m:ctrlPr>
                                </m:sSubPr>
                                <m:e>
                                  <m:r>
                                    <a:rPr lang="fr-CH" sz="2800" i="1">
                                      <a:latin typeface="Cambria Math" charset="0"/>
                                    </a:rPr>
                                    <m:t>𝑟</m:t>
                                  </m:r>
                                </m:e>
                                <m:sub>
                                  <m:r>
                                    <a:rPr lang="fr-CH" sz="2800" b="0" i="1" smtClean="0">
                                      <a:latin typeface="Cambria Math" charset="0"/>
                                    </a:rPr>
                                    <m:t>𝑦</m:t>
                                  </m:r>
                                </m:sub>
                              </m:sSub>
                              <m:d>
                                <m:dPr>
                                  <m:ctrlPr>
                                    <a:rPr lang="fr-CH" sz="2800" i="1">
                                      <a:latin typeface="Cambria Math" panose="02040503050406030204" pitchFamily="18" charset="0"/>
                                    </a:rPr>
                                  </m:ctrlPr>
                                </m:dPr>
                                <m:e>
                                  <m:r>
                                    <a:rPr lang="fr-CH" sz="2800" b="0" i="1" smtClean="0">
                                      <a:latin typeface="Cambria Math" panose="02040503050406030204" pitchFamily="18" charset="0"/>
                                    </a:rPr>
                                    <m:t>𝑖</m:t>
                                  </m:r>
                                </m:e>
                              </m:d>
                              <m:r>
                                <a:rPr lang="fr-CH" sz="2800" b="0" i="1" smtClean="0">
                                  <a:latin typeface="Cambria Math" charset="0"/>
                                </a:rPr>
                                <m:t>−</m:t>
                              </m:r>
                              <m:sSub>
                                <m:sSubPr>
                                  <m:ctrlPr>
                                    <a:rPr lang="fr-CH" sz="2800" i="1">
                                      <a:latin typeface="Cambria Math" panose="02040503050406030204" pitchFamily="18" charset="0"/>
                                    </a:rPr>
                                  </m:ctrlPr>
                                </m:sSubPr>
                                <m:e>
                                  <m:acc>
                                    <m:accPr>
                                      <m:chr m:val="̅"/>
                                      <m:ctrlPr>
                                        <a:rPr lang="fr-CH" sz="2800" i="1">
                                          <a:latin typeface="Cambria Math" panose="02040503050406030204" pitchFamily="18" charset="0"/>
                                        </a:rPr>
                                      </m:ctrlPr>
                                    </m:accPr>
                                    <m:e>
                                      <m:r>
                                        <a:rPr lang="fr-CH" sz="2800" i="1">
                                          <a:latin typeface="Cambria Math" charset="0"/>
                                        </a:rPr>
                                        <m:t>𝑟</m:t>
                                      </m:r>
                                    </m:e>
                                  </m:acc>
                                </m:e>
                                <m:sub>
                                  <m:r>
                                    <a:rPr lang="fr-CH" sz="2800" b="0" i="1" smtClean="0">
                                      <a:latin typeface="Cambria Math" charset="0"/>
                                    </a:rPr>
                                    <m:t>𝑦</m:t>
                                  </m:r>
                                </m:sub>
                              </m:sSub>
                              <m:r>
                                <a:rPr lang="fr-CH" sz="2800" b="0" i="1" smtClean="0">
                                  <a:latin typeface="Cambria Math" charset="0"/>
                                </a:rPr>
                                <m:t>)</m:t>
                              </m:r>
                            </m:e>
                          </m:nary>
                        </m:num>
                        <m:den>
                          <m:nary>
                            <m:naryPr>
                              <m:chr m:val="∑"/>
                              <m:supHide m:val="on"/>
                              <m:ctrlPr>
                                <a:rPr lang="fr-CH" sz="2800" i="1">
                                  <a:latin typeface="Cambria Math" panose="02040503050406030204" pitchFamily="18" charset="0"/>
                                </a:rPr>
                              </m:ctrlPr>
                            </m:naryPr>
                            <m:sub>
                              <m:r>
                                <m:rPr>
                                  <m:brk m:alnAt="7"/>
                                </m:rPr>
                                <a:rPr lang="fr-CH" sz="2800" i="1">
                                  <a:latin typeface="Cambria Math" charset="0"/>
                                </a:rPr>
                                <m:t>𝑦</m:t>
                              </m:r>
                              <m:r>
                                <a:rPr lang="fr-CH" sz="2800" i="1">
                                  <a:latin typeface="Cambria Math" charset="0"/>
                                  <a:ea typeface="Cambria Math" charset="0"/>
                                  <a:cs typeface="Cambria Math" charset="0"/>
                                </a:rPr>
                                <m:t>∈</m:t>
                              </m:r>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𝑁</m:t>
                                  </m:r>
                                </m:e>
                                <m:sub>
                                  <m:r>
                                    <a:rPr lang="fr-CH" sz="2800" i="1">
                                      <a:latin typeface="Cambria Math" charset="0"/>
                                      <a:ea typeface="Cambria Math" charset="0"/>
                                      <a:cs typeface="Cambria Math" charset="0"/>
                                    </a:rPr>
                                    <m:t>𝑈</m:t>
                                  </m:r>
                                </m:sub>
                              </m:sSub>
                              <m:r>
                                <m:rPr>
                                  <m:brk m:alnAt="7"/>
                                </m:rP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𝑥</m:t>
                              </m:r>
                              <m:r>
                                <a:rPr lang="fr-CH" sz="2800" i="1">
                                  <a:latin typeface="Cambria Math" charset="0"/>
                                  <a:ea typeface="Cambria Math" charset="0"/>
                                  <a:cs typeface="Cambria Math" charset="0"/>
                                </a:rPr>
                                <m:t>)</m:t>
                              </m:r>
                            </m:sub>
                            <m:sup/>
                            <m:e>
                              <m:r>
                                <a:rPr lang="fr-CH" sz="2800" b="0" i="1" smtClean="0">
                                  <a:latin typeface="Cambria Math" charset="0"/>
                                  <a:ea typeface="Cambria Math" charset="0"/>
                                  <a:cs typeface="Cambria Math" charset="0"/>
                                </a:rPr>
                                <m:t>|</m:t>
                              </m:r>
                              <m:r>
                                <a:rPr lang="fr-CH" sz="2800" i="1">
                                  <a:latin typeface="Cambria Math" charset="0"/>
                                </a:rPr>
                                <m:t>𝑠𝑖𝑚</m:t>
                              </m:r>
                              <m:d>
                                <m:dPr>
                                  <m:ctrlPr>
                                    <a:rPr lang="fr-CH" sz="2800" i="1">
                                      <a:latin typeface="Cambria Math" panose="02040503050406030204" pitchFamily="18" charset="0"/>
                                    </a:rPr>
                                  </m:ctrlPr>
                                </m:dPr>
                                <m:e>
                                  <m:r>
                                    <a:rPr lang="fr-CH" sz="2800" i="1">
                                      <a:latin typeface="Cambria Math" charset="0"/>
                                    </a:rPr>
                                    <m:t>𝑥</m:t>
                                  </m:r>
                                  <m:r>
                                    <a:rPr lang="fr-CH" sz="2800" i="1">
                                      <a:latin typeface="Cambria Math" charset="0"/>
                                    </a:rPr>
                                    <m:t>,</m:t>
                                  </m:r>
                                  <m:r>
                                    <a:rPr lang="fr-CH" sz="2800" i="1">
                                      <a:latin typeface="Cambria Math" charset="0"/>
                                    </a:rPr>
                                    <m:t>𝑦</m:t>
                                  </m:r>
                                </m:e>
                              </m:d>
                              <m:r>
                                <a:rPr lang="fr-CH" sz="2800" b="0" i="1" smtClean="0">
                                  <a:latin typeface="Cambria Math" charset="0"/>
                                </a:rPr>
                                <m:t>|</m:t>
                              </m:r>
                            </m:e>
                          </m:nary>
                        </m:den>
                      </m:f>
                    </m:oMath>
                  </m:oMathPara>
                </a14:m>
                <a:endParaRPr lang="en-US" sz="2800" dirty="0"/>
              </a:p>
              <a:p>
                <a:pPr eaLnBrk="1" hangingPunct="1"/>
                <a:endParaRPr lang="en-US" sz="2800" dirty="0"/>
              </a:p>
              <a:p>
                <a:endParaRPr lang="en-GB" sz="2800" dirty="0">
                  <a:solidFill>
                    <a:srgbClr val="000000"/>
                  </a:solidFill>
                </a:endParaRPr>
              </a:p>
              <a:p>
                <a:pPr marL="457200" lvl="1" indent="0">
                  <a:buNone/>
                </a:pP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𝑈</m:t>
                        </m:r>
                      </m:sub>
                    </m:sSub>
                    <m:r>
                      <m:rPr>
                        <m:brk m:alnAt="7"/>
                      </m:rPr>
                      <a:rPr lang="fr-CH" sz="2400" i="1">
                        <a:latin typeface="Cambria Math" charset="0"/>
                        <a:ea typeface="Cambria Math" charset="0"/>
                        <a:cs typeface="Cambria Math" charset="0"/>
                      </a:rPr>
                      <m:t>(</m:t>
                    </m:r>
                    <m:r>
                      <a:rPr lang="fr-CH" sz="2400" i="1">
                        <a:latin typeface="Cambria Math" charset="0"/>
                        <a:ea typeface="Cambria Math" charset="0"/>
                        <a:cs typeface="Cambria Math" charset="0"/>
                      </a:rPr>
                      <m:t>𝑥</m:t>
                    </m:r>
                    <m:r>
                      <a:rPr lang="fr-CH" sz="2400" i="1">
                        <a:latin typeface="Cambria Math" charset="0"/>
                        <a:ea typeface="Cambria Math" charset="0"/>
                        <a:cs typeface="Cambria Math" charset="0"/>
                      </a:rPr>
                      <m:t>)</m:t>
                    </m:r>
                  </m:oMath>
                </a14:m>
                <a:r>
                  <a:rPr lang="en-GB" sz="2400" dirty="0">
                    <a:solidFill>
                      <a:srgbClr val="000000"/>
                    </a:solidFill>
                  </a:rPr>
                  <a:t>: neighbours of user </a:t>
                </a:r>
                <a14:m>
                  <m:oMath xmlns:m="http://schemas.openxmlformats.org/officeDocument/2006/math">
                    <m:r>
                      <a:rPr lang="fr-CH" sz="2400" i="1">
                        <a:latin typeface="Cambria Math" charset="0"/>
                        <a:ea typeface="Cambria Math" charset="0"/>
                        <a:cs typeface="Cambria Math" charset="0"/>
                      </a:rPr>
                      <m:t>𝑥</m:t>
                    </m:r>
                  </m:oMath>
                </a14:m>
                <a:endParaRPr lang="en-GB" sz="2400" dirty="0">
                  <a:solidFill>
                    <a:srgbClr val="000000"/>
                  </a:solidFill>
                </a:endParaRPr>
              </a:p>
              <a:p>
                <a:pPr marL="457200" lvl="1" indent="0">
                  <a:buNone/>
                </a:pPr>
                <a14:m>
                  <m:oMath xmlns:m="http://schemas.openxmlformats.org/officeDocument/2006/math">
                    <m:r>
                      <a:rPr lang="fr-CH" sz="2400" i="1" dirty="0" smtClean="0">
                        <a:latin typeface="Cambria Math" panose="02040503050406030204" pitchFamily="18" charset="0"/>
                      </a:rPr>
                      <m:t>𝑖</m:t>
                    </m:r>
                    <m:r>
                      <a:rPr lang="fr-CH" sz="2400" i="1">
                        <a:latin typeface="Cambria Math" charset="0"/>
                      </a:rPr>
                      <m:t> </m:t>
                    </m:r>
                  </m:oMath>
                </a14:m>
                <a:r>
                  <a:rPr lang="en-GB" sz="2400" dirty="0">
                    <a:solidFill>
                      <a:srgbClr val="000000"/>
                    </a:solidFill>
                  </a:rPr>
                  <a:t>: item not rated by </a:t>
                </a:r>
                <a14:m>
                  <m:oMath xmlns:m="http://schemas.openxmlformats.org/officeDocument/2006/math">
                    <m:r>
                      <a:rPr lang="fr-CH" sz="2400" i="1">
                        <a:latin typeface="Cambria Math" charset="0"/>
                        <a:ea typeface="Cambria Math" charset="0"/>
                        <a:cs typeface="Cambria Math" charset="0"/>
                      </a:rPr>
                      <m:t>𝑥</m:t>
                    </m:r>
                  </m:oMath>
                </a14:m>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2" t="-1259"/>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281127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3717032"/>
                <a:ext cx="8305800" cy="2653606"/>
              </a:xfrm>
            </p:spPr>
            <p:txBody>
              <a:bodyPr/>
              <a:lstStyle/>
              <a:p>
                <a:r>
                  <a:rPr lang="en-GB" sz="2000" dirty="0">
                    <a:solidFill>
                      <a:srgbClr val="000000"/>
                    </a:solidFill>
                  </a:rPr>
                  <a:t>Closest users to U: </a:t>
                </a:r>
                <a:r>
                  <a:rPr lang="en-GB" sz="2000" dirty="0" err="1">
                    <a:solidFill>
                      <a:srgbClr val="000000"/>
                    </a:solidFill>
                  </a:rPr>
                  <a:t>sim</a:t>
                </a:r>
                <a:r>
                  <a:rPr lang="en-GB" sz="2000" baseline="-25000" dirty="0" err="1">
                    <a:solidFill>
                      <a:srgbClr val="000000"/>
                    </a:solidFill>
                  </a:rPr>
                  <a:t>corr</a:t>
                </a:r>
                <a:r>
                  <a:rPr lang="en-GB" sz="2000" dirty="0">
                    <a:solidFill>
                      <a:srgbClr val="000000"/>
                    </a:solidFill>
                  </a:rPr>
                  <a:t>(U, User1) = 0.85, </a:t>
                </a:r>
                <a:r>
                  <a:rPr lang="en-GB" sz="2000" dirty="0" err="1">
                    <a:solidFill>
                      <a:srgbClr val="000000"/>
                    </a:solidFill>
                  </a:rPr>
                  <a:t>sim</a:t>
                </a:r>
                <a:r>
                  <a:rPr lang="en-GB" sz="2000" baseline="-25000" dirty="0" err="1">
                    <a:solidFill>
                      <a:srgbClr val="000000"/>
                    </a:solidFill>
                  </a:rPr>
                  <a:t>corr</a:t>
                </a:r>
                <a:r>
                  <a:rPr lang="en-GB" sz="2000" baseline="-25000" dirty="0">
                    <a:solidFill>
                      <a:srgbClr val="000000"/>
                    </a:solidFill>
                  </a:rPr>
                  <a:t> </a:t>
                </a:r>
                <a:r>
                  <a:rPr lang="en-GB" sz="2000" dirty="0">
                    <a:solidFill>
                      <a:srgbClr val="000000"/>
                    </a:solidFill>
                  </a:rPr>
                  <a:t>(U, User2) = 0.71</a:t>
                </a:r>
              </a:p>
              <a:p>
                <a:endParaRPr lang="en-GB" sz="2000" dirty="0">
                  <a:solidFill>
                    <a:srgbClr val="000000"/>
                  </a:solidFill>
                </a:endParaRPr>
              </a:p>
              <a:p>
                <a:pPr/>
                <a14:m>
                  <m:oMathPara xmlns:m="http://schemas.openxmlformats.org/officeDocument/2006/math">
                    <m:oMathParaPr>
                      <m:jc m:val="left"/>
                    </m:oMathParaPr>
                    <m:oMath xmlns:m="http://schemas.openxmlformats.org/officeDocument/2006/math">
                      <m:sSub>
                        <m:sSubPr>
                          <m:ctrlPr>
                            <a:rPr lang="fr-CH" sz="2000" i="1">
                              <a:latin typeface="Cambria Math" panose="02040503050406030204" pitchFamily="18" charset="0"/>
                            </a:rPr>
                          </m:ctrlPr>
                        </m:sSubPr>
                        <m:e>
                          <m:acc>
                            <m:accPr>
                              <m:chr m:val="̅"/>
                              <m:ctrlPr>
                                <a:rPr lang="fr-CH" sz="2000" i="1">
                                  <a:latin typeface="Cambria Math" panose="02040503050406030204" pitchFamily="18" charset="0"/>
                                </a:rPr>
                              </m:ctrlPr>
                            </m:accPr>
                            <m:e>
                              <m:r>
                                <a:rPr lang="fr-CH" sz="2000" i="1">
                                  <a:latin typeface="Cambria Math" charset="0"/>
                                </a:rPr>
                                <m:t>𝑟</m:t>
                              </m:r>
                            </m:e>
                          </m:acc>
                        </m:e>
                        <m:sub>
                          <m:r>
                            <a:rPr lang="fr-CH" sz="2000" b="0" i="1" smtClean="0">
                              <a:latin typeface="Cambria Math" charset="0"/>
                            </a:rPr>
                            <m:t>𝑈</m:t>
                          </m:r>
                        </m:sub>
                      </m:sSub>
                      <m:r>
                        <a:rPr lang="fr-CH" sz="2000" b="0" i="0" smtClean="0">
                          <a:latin typeface="Cambria Math" charset="0"/>
                        </a:rPr>
                        <m:t>=4</m:t>
                      </m:r>
                    </m:oMath>
                  </m:oMathPara>
                </a14:m>
                <a:endParaRPr lang="fr-CH" sz="2000" b="0" dirty="0"/>
              </a:p>
              <a:p>
                <a14:m>
                  <m:oMath xmlns:m="http://schemas.openxmlformats.org/officeDocument/2006/math">
                    <m:d>
                      <m:dPr>
                        <m:ctrlPr>
                          <a:rPr lang="fr-CH"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fr-CH" sz="2000" i="1">
                                <a:latin typeface="Cambria Math" charset="0"/>
                              </a:rPr>
                              <m:t>𝑟</m:t>
                            </m:r>
                          </m:e>
                          <m:sub>
                            <m:r>
                              <a:rPr lang="fr-CH" sz="2000" b="0" i="1" smtClean="0">
                                <a:latin typeface="Cambria Math" charset="0"/>
                              </a:rPr>
                              <m:t>𝑈</m:t>
                            </m:r>
                            <m:r>
                              <a:rPr lang="fr-CH" sz="2000" b="0" i="1" smtClean="0">
                                <a:latin typeface="Cambria Math" charset="0"/>
                              </a:rPr>
                              <m:t>1</m:t>
                            </m:r>
                          </m:sub>
                        </m:sSub>
                        <m:d>
                          <m:dPr>
                            <m:ctrlPr>
                              <a:rPr lang="fr-CH" sz="2000" i="1">
                                <a:latin typeface="Cambria Math" panose="02040503050406030204" pitchFamily="18" charset="0"/>
                              </a:rPr>
                            </m:ctrlPr>
                          </m:dPr>
                          <m:e>
                            <m:r>
                              <a:rPr lang="fr-CH" sz="2000" b="0" i="1" smtClean="0">
                                <a:latin typeface="Cambria Math" charset="0"/>
                              </a:rPr>
                              <m:t>𝐼</m:t>
                            </m:r>
                            <m:r>
                              <a:rPr lang="fr-CH" sz="2000" b="0" i="1" smtClean="0">
                                <a:latin typeface="Cambria Math" charset="0"/>
                              </a:rPr>
                              <m:t>5</m:t>
                            </m:r>
                          </m:e>
                        </m:d>
                        <m:r>
                          <a:rPr lang="fr-CH" sz="2000" i="1">
                            <a:latin typeface="Cambria Math" charset="0"/>
                          </a:rPr>
                          <m:t>−</m:t>
                        </m:r>
                        <m:sSub>
                          <m:sSubPr>
                            <m:ctrlPr>
                              <a:rPr lang="fr-CH" sz="2000" i="1">
                                <a:latin typeface="Cambria Math" panose="02040503050406030204" pitchFamily="18" charset="0"/>
                              </a:rPr>
                            </m:ctrlPr>
                          </m:sSubPr>
                          <m:e>
                            <m:acc>
                              <m:accPr>
                                <m:chr m:val="̅"/>
                                <m:ctrlPr>
                                  <a:rPr lang="fr-CH" sz="2000" i="1">
                                    <a:latin typeface="Cambria Math" panose="02040503050406030204" pitchFamily="18" charset="0"/>
                                  </a:rPr>
                                </m:ctrlPr>
                              </m:accPr>
                              <m:e>
                                <m:r>
                                  <a:rPr lang="fr-CH" sz="2000" i="1">
                                    <a:latin typeface="Cambria Math" charset="0"/>
                                  </a:rPr>
                                  <m:t>𝑟</m:t>
                                </m:r>
                              </m:e>
                            </m:acc>
                          </m:e>
                          <m:sub>
                            <m:r>
                              <a:rPr lang="fr-CH" sz="2000" b="0" i="1" smtClean="0">
                                <a:latin typeface="Cambria Math" charset="0"/>
                              </a:rPr>
                              <m:t>𝑈</m:t>
                            </m:r>
                            <m:r>
                              <a:rPr lang="fr-CH" sz="2000" b="0" i="1" smtClean="0">
                                <a:latin typeface="Cambria Math" charset="0"/>
                              </a:rPr>
                              <m:t>1</m:t>
                            </m:r>
                          </m:sub>
                        </m:sSub>
                      </m:e>
                    </m:d>
                    <m:r>
                      <a:rPr lang="fr-CH" sz="2000" b="0" i="0" smtClean="0">
                        <a:latin typeface="Cambria Math" charset="0"/>
                      </a:rPr>
                      <m:t>=3−</m:t>
                    </m:r>
                    <m:f>
                      <m:fPr>
                        <m:ctrlPr>
                          <a:rPr lang="fr-CH" sz="2000" b="0" i="1" smtClean="0">
                            <a:latin typeface="Cambria Math" panose="02040503050406030204" pitchFamily="18" charset="0"/>
                          </a:rPr>
                        </m:ctrlPr>
                      </m:fPr>
                      <m:num>
                        <m:r>
                          <a:rPr lang="fr-CH" sz="2000" b="0" i="0" smtClean="0">
                            <a:latin typeface="Cambria Math" charset="0"/>
                          </a:rPr>
                          <m:t>12</m:t>
                        </m:r>
                      </m:num>
                      <m:den>
                        <m:r>
                          <a:rPr lang="fr-CH" sz="2000" b="0" i="0" smtClean="0">
                            <a:latin typeface="Cambria Math" charset="0"/>
                          </a:rPr>
                          <m:t>5</m:t>
                        </m:r>
                      </m:den>
                    </m:f>
                    <m:r>
                      <a:rPr lang="fr-CH" sz="2000" b="0" i="0" smtClean="0">
                        <a:latin typeface="Cambria Math" charset="0"/>
                      </a:rPr>
                      <m:t>=</m:t>
                    </m:r>
                    <m:f>
                      <m:fPr>
                        <m:ctrlPr>
                          <a:rPr lang="fr-CH" sz="2000" b="0" i="1" smtClean="0">
                            <a:latin typeface="Cambria Math" panose="02040503050406030204" pitchFamily="18" charset="0"/>
                          </a:rPr>
                        </m:ctrlPr>
                      </m:fPr>
                      <m:num>
                        <m:r>
                          <a:rPr lang="fr-CH" sz="2000" b="0" i="0" smtClean="0">
                            <a:latin typeface="Cambria Math" charset="0"/>
                          </a:rPr>
                          <m:t>3</m:t>
                        </m:r>
                      </m:num>
                      <m:den>
                        <m:r>
                          <a:rPr lang="fr-CH" sz="2000" b="0" i="0" smtClean="0">
                            <a:latin typeface="Cambria Math" charset="0"/>
                          </a:rPr>
                          <m:t>5</m:t>
                        </m:r>
                      </m:den>
                    </m:f>
                    <m:r>
                      <a:rPr lang="fr-CH" sz="2000" b="0" i="0" smtClean="0">
                        <a:latin typeface="Cambria Math" charset="0"/>
                      </a:rPr>
                      <m:t>,</m:t>
                    </m:r>
                  </m:oMath>
                </a14:m>
                <a:r>
                  <a:rPr lang="fr-CH" sz="2000" dirty="0"/>
                  <a:t> </a:t>
                </a:r>
                <a14:m>
                  <m:oMath xmlns:m="http://schemas.openxmlformats.org/officeDocument/2006/math">
                    <m:d>
                      <m:dPr>
                        <m:ctrlPr>
                          <a:rPr lang="fr-CH" sz="2000" i="1">
                            <a:latin typeface="Cambria Math" panose="02040503050406030204" pitchFamily="18" charset="0"/>
                          </a:rPr>
                        </m:ctrlPr>
                      </m:dPr>
                      <m:e>
                        <m:sSub>
                          <m:sSubPr>
                            <m:ctrlPr>
                              <a:rPr lang="en-US" sz="2000" i="1">
                                <a:latin typeface="Cambria Math" panose="02040503050406030204" pitchFamily="18" charset="0"/>
                              </a:rPr>
                            </m:ctrlPr>
                          </m:sSubPr>
                          <m:e>
                            <m:r>
                              <a:rPr lang="fr-CH" sz="2000" i="1">
                                <a:latin typeface="Cambria Math" charset="0"/>
                              </a:rPr>
                              <m:t>𝑟</m:t>
                            </m:r>
                          </m:e>
                          <m:sub>
                            <m:r>
                              <a:rPr lang="fr-CH" sz="2000" i="1">
                                <a:latin typeface="Cambria Math" charset="0"/>
                              </a:rPr>
                              <m:t>𝑈</m:t>
                            </m:r>
                            <m:r>
                              <a:rPr lang="fr-CH" sz="2000" b="0" i="1" smtClean="0">
                                <a:latin typeface="Cambria Math" charset="0"/>
                              </a:rPr>
                              <m:t>2</m:t>
                            </m:r>
                          </m:sub>
                        </m:sSub>
                        <m:d>
                          <m:dPr>
                            <m:ctrlPr>
                              <a:rPr lang="fr-CH" sz="2000" i="1">
                                <a:latin typeface="Cambria Math" panose="02040503050406030204" pitchFamily="18" charset="0"/>
                              </a:rPr>
                            </m:ctrlPr>
                          </m:dPr>
                          <m:e>
                            <m:r>
                              <a:rPr lang="fr-CH" sz="2000" i="1">
                                <a:latin typeface="Cambria Math" charset="0"/>
                              </a:rPr>
                              <m:t>𝐼</m:t>
                            </m:r>
                            <m:r>
                              <a:rPr lang="fr-CH" sz="2000" i="1">
                                <a:latin typeface="Cambria Math" charset="0"/>
                              </a:rPr>
                              <m:t>5</m:t>
                            </m:r>
                          </m:e>
                        </m:d>
                        <m:r>
                          <a:rPr lang="fr-CH" sz="2000" i="1">
                            <a:latin typeface="Cambria Math" charset="0"/>
                          </a:rPr>
                          <m:t>−</m:t>
                        </m:r>
                        <m:sSub>
                          <m:sSubPr>
                            <m:ctrlPr>
                              <a:rPr lang="fr-CH" sz="2000" i="1">
                                <a:latin typeface="Cambria Math" panose="02040503050406030204" pitchFamily="18" charset="0"/>
                              </a:rPr>
                            </m:ctrlPr>
                          </m:sSubPr>
                          <m:e>
                            <m:acc>
                              <m:accPr>
                                <m:chr m:val="̅"/>
                                <m:ctrlPr>
                                  <a:rPr lang="fr-CH" sz="2000" i="1">
                                    <a:latin typeface="Cambria Math" panose="02040503050406030204" pitchFamily="18" charset="0"/>
                                  </a:rPr>
                                </m:ctrlPr>
                              </m:accPr>
                              <m:e>
                                <m:r>
                                  <a:rPr lang="fr-CH" sz="2000" i="1">
                                    <a:latin typeface="Cambria Math" charset="0"/>
                                  </a:rPr>
                                  <m:t>𝑟</m:t>
                                </m:r>
                              </m:e>
                            </m:acc>
                          </m:e>
                          <m:sub>
                            <m:r>
                              <a:rPr lang="fr-CH" sz="2000" i="1">
                                <a:latin typeface="Cambria Math" charset="0"/>
                              </a:rPr>
                              <m:t>𝑈</m:t>
                            </m:r>
                            <m:r>
                              <a:rPr lang="fr-CH" sz="2000" b="0" i="1" smtClean="0">
                                <a:latin typeface="Cambria Math" charset="0"/>
                              </a:rPr>
                              <m:t>2</m:t>
                            </m:r>
                          </m:sub>
                        </m:sSub>
                      </m:e>
                    </m:d>
                    <m:r>
                      <a:rPr lang="fr-CH" sz="2000">
                        <a:latin typeface="Cambria Math" charset="0"/>
                      </a:rPr>
                      <m:t>=</m:t>
                    </m:r>
                    <m:r>
                      <a:rPr lang="fr-CH" sz="2000" b="0" i="1" smtClean="0">
                        <a:latin typeface="Cambria Math" charset="0"/>
                      </a:rPr>
                      <m:t>5−</m:t>
                    </m:r>
                    <m:f>
                      <m:fPr>
                        <m:ctrlPr>
                          <a:rPr lang="fr-CH" sz="2000" i="1">
                            <a:latin typeface="Cambria Math" panose="02040503050406030204" pitchFamily="18" charset="0"/>
                          </a:rPr>
                        </m:ctrlPr>
                      </m:fPr>
                      <m:num>
                        <m:r>
                          <a:rPr lang="fr-CH" sz="2000">
                            <a:latin typeface="Cambria Math" charset="0"/>
                          </a:rPr>
                          <m:t>1</m:t>
                        </m:r>
                        <m:r>
                          <a:rPr lang="fr-CH" sz="2000" b="0" i="1" smtClean="0">
                            <a:latin typeface="Cambria Math" charset="0"/>
                          </a:rPr>
                          <m:t>9</m:t>
                        </m:r>
                      </m:num>
                      <m:den>
                        <m:r>
                          <a:rPr lang="fr-CH" sz="2000">
                            <a:latin typeface="Cambria Math" charset="0"/>
                          </a:rPr>
                          <m:t>5</m:t>
                        </m:r>
                      </m:den>
                    </m:f>
                    <m:r>
                      <a:rPr lang="fr-CH" sz="2000" b="0" i="0" smtClean="0">
                        <a:latin typeface="Cambria Math" charset="0"/>
                      </a:rPr>
                      <m:t>=</m:t>
                    </m:r>
                    <m:f>
                      <m:fPr>
                        <m:ctrlPr>
                          <a:rPr lang="fr-CH" sz="2000" b="0" i="1" smtClean="0">
                            <a:latin typeface="Cambria Math" panose="02040503050406030204" pitchFamily="18" charset="0"/>
                          </a:rPr>
                        </m:ctrlPr>
                      </m:fPr>
                      <m:num>
                        <m:r>
                          <a:rPr lang="fr-CH" sz="2000" b="0" i="0" smtClean="0">
                            <a:latin typeface="Cambria Math" charset="0"/>
                          </a:rPr>
                          <m:t>6</m:t>
                        </m:r>
                      </m:num>
                      <m:den>
                        <m:r>
                          <a:rPr lang="fr-CH" sz="2000" b="0" i="0" smtClean="0">
                            <a:latin typeface="Cambria Math" charset="0"/>
                          </a:rPr>
                          <m:t>5</m:t>
                        </m:r>
                      </m:den>
                    </m:f>
                  </m:oMath>
                </a14:m>
                <a:endParaRPr lang="en-US" sz="2000" dirty="0"/>
              </a:p>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fr-CH" sz="2000" i="1">
                              <a:latin typeface="Cambria Math" charset="0"/>
                            </a:rPr>
                            <m:t>𝑟</m:t>
                          </m:r>
                        </m:e>
                        <m:sub>
                          <m:r>
                            <a:rPr lang="fr-CH" sz="2000" b="0" i="1" smtClean="0">
                              <a:latin typeface="Cambria Math" charset="0"/>
                            </a:rPr>
                            <m:t>𝑈</m:t>
                          </m:r>
                        </m:sub>
                      </m:sSub>
                      <m:d>
                        <m:dPr>
                          <m:ctrlPr>
                            <a:rPr lang="fr-CH" sz="2000" i="1">
                              <a:latin typeface="Cambria Math" panose="02040503050406030204" pitchFamily="18" charset="0"/>
                            </a:rPr>
                          </m:ctrlPr>
                        </m:dPr>
                        <m:e>
                          <m:r>
                            <a:rPr lang="fr-CH" sz="2000" b="0" i="1" smtClean="0">
                              <a:latin typeface="Cambria Math" charset="0"/>
                            </a:rPr>
                            <m:t>𝐼</m:t>
                          </m:r>
                          <m:r>
                            <a:rPr lang="fr-CH" sz="2000" b="0" i="1" smtClean="0">
                              <a:latin typeface="Cambria Math" charset="0"/>
                            </a:rPr>
                            <m:t>5</m:t>
                          </m:r>
                        </m:e>
                      </m:d>
                      <m:r>
                        <a:rPr lang="fr-CH" sz="2000" i="1">
                          <a:latin typeface="Cambria Math" charset="0"/>
                        </a:rPr>
                        <m:t>=</m:t>
                      </m:r>
                      <m:r>
                        <a:rPr lang="fr-CH" sz="2000" b="0" i="1" smtClean="0">
                          <a:latin typeface="Cambria Math" charset="0"/>
                        </a:rPr>
                        <m:t>4+</m:t>
                      </m:r>
                      <m:f>
                        <m:fPr>
                          <m:ctrlPr>
                            <a:rPr lang="fr-CH" sz="2000" b="0" i="1" smtClean="0">
                              <a:latin typeface="Cambria Math" panose="02040503050406030204" pitchFamily="18" charset="0"/>
                            </a:rPr>
                          </m:ctrlPr>
                        </m:fPr>
                        <m:num>
                          <m:r>
                            <a:rPr lang="fr-CH" sz="2000" b="0" i="1" smtClean="0">
                              <a:latin typeface="Cambria Math" charset="0"/>
                            </a:rPr>
                            <m:t>0.85</m:t>
                          </m:r>
                          <m:r>
                            <a:rPr lang="fr-CH" sz="2000" b="0" i="0" smtClean="0">
                              <a:latin typeface="Cambria Math" charset="0"/>
                            </a:rPr>
                            <m:t>∗</m:t>
                          </m:r>
                          <m:f>
                            <m:fPr>
                              <m:ctrlPr>
                                <a:rPr lang="fr-CH" sz="2000" b="0" i="1" smtClean="0">
                                  <a:latin typeface="Cambria Math" panose="02040503050406030204" pitchFamily="18" charset="0"/>
                                </a:rPr>
                              </m:ctrlPr>
                            </m:fPr>
                            <m:num>
                              <m:r>
                                <a:rPr lang="fr-CH" sz="2000" b="0" i="0" smtClean="0">
                                  <a:latin typeface="Cambria Math" charset="0"/>
                                </a:rPr>
                                <m:t>3</m:t>
                              </m:r>
                            </m:num>
                            <m:den>
                              <m:r>
                                <a:rPr lang="fr-CH" sz="2000" b="0" i="0" smtClean="0">
                                  <a:latin typeface="Cambria Math" charset="0"/>
                                </a:rPr>
                                <m:t>5</m:t>
                              </m:r>
                            </m:den>
                          </m:f>
                          <m:r>
                            <a:rPr lang="fr-CH" sz="2000" b="0" i="0" smtClean="0">
                              <a:latin typeface="Cambria Math" charset="0"/>
                            </a:rPr>
                            <m:t>+0.71∗</m:t>
                          </m:r>
                          <m:f>
                            <m:fPr>
                              <m:ctrlPr>
                                <a:rPr lang="fr-CH" sz="2000" b="0" i="1" smtClean="0">
                                  <a:latin typeface="Cambria Math" panose="02040503050406030204" pitchFamily="18" charset="0"/>
                                </a:rPr>
                              </m:ctrlPr>
                            </m:fPr>
                            <m:num>
                              <m:r>
                                <a:rPr lang="fr-CH" sz="2000" b="0" i="0" smtClean="0">
                                  <a:latin typeface="Cambria Math" charset="0"/>
                                </a:rPr>
                                <m:t>6</m:t>
                              </m:r>
                            </m:num>
                            <m:den>
                              <m:r>
                                <a:rPr lang="fr-CH" sz="2000" b="0" i="0" smtClean="0">
                                  <a:latin typeface="Cambria Math" charset="0"/>
                                </a:rPr>
                                <m:t>5</m:t>
                              </m:r>
                            </m:den>
                          </m:f>
                        </m:num>
                        <m:den>
                          <m:r>
                            <a:rPr lang="fr-CH" sz="2000" b="0" i="0" smtClean="0">
                              <a:latin typeface="Cambria Math" charset="0"/>
                            </a:rPr>
                            <m:t>0.85+0.71</m:t>
                          </m:r>
                        </m:den>
                      </m:f>
                      <m:r>
                        <a:rPr lang="fr-CH" sz="2000" b="0" i="0" smtClean="0">
                          <a:latin typeface="Cambria Math" charset="0"/>
                        </a:rPr>
                        <m:t>=4.87</m:t>
                      </m:r>
                      <m:r>
                        <a:rPr lang="fr-CH" sz="2000" b="0" i="1" smtClean="0">
                          <a:latin typeface="Cambria Math" charset="0"/>
                          <a:ea typeface="Cambria Math" charset="0"/>
                          <a:cs typeface="Cambria Math" charset="0"/>
                        </a:rPr>
                        <m:t>≈5</m:t>
                      </m:r>
                    </m:oMath>
                  </m:oMathPara>
                </a14:m>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3717032"/>
                <a:ext cx="8305800" cy="2653606"/>
              </a:xfrm>
              <a:blipFill rotWithShape="0">
                <a:blip r:embed="rId3"/>
                <a:stretch>
                  <a:fillRect l="-734" t="-137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graphicFrame>
        <p:nvGraphicFramePr>
          <p:cNvPr id="5" name="Table 4"/>
          <p:cNvGraphicFramePr>
            <a:graphicFrameLocks noGrp="1"/>
          </p:cNvGraphicFramePr>
          <p:nvPr/>
        </p:nvGraphicFramePr>
        <p:xfrm>
          <a:off x="1547664" y="1412776"/>
          <a:ext cx="609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endParaRPr lang="en-GB" dirty="0">
                        <a:latin typeface="Calibri"/>
                        <a:cs typeface="Calibri"/>
                      </a:endParaRPr>
                    </a:p>
                  </a:txBody>
                  <a:tcPr/>
                </a:tc>
                <a:tc>
                  <a:txBody>
                    <a:bodyPr/>
                    <a:lstStyle/>
                    <a:p>
                      <a:r>
                        <a:rPr lang="en-GB" dirty="0">
                          <a:latin typeface="Calibri"/>
                          <a:cs typeface="Calibri"/>
                        </a:rPr>
                        <a:t>Item 1</a:t>
                      </a:r>
                    </a:p>
                  </a:txBody>
                  <a:tcPr/>
                </a:tc>
                <a:tc>
                  <a:txBody>
                    <a:bodyPr/>
                    <a:lstStyle/>
                    <a:p>
                      <a:r>
                        <a:rPr lang="en-GB" dirty="0">
                          <a:latin typeface="Calibri"/>
                          <a:cs typeface="Calibri"/>
                        </a:rPr>
                        <a:t>Item 2</a:t>
                      </a:r>
                    </a:p>
                  </a:txBody>
                  <a:tcPr/>
                </a:tc>
                <a:tc>
                  <a:txBody>
                    <a:bodyPr/>
                    <a:lstStyle/>
                    <a:p>
                      <a:r>
                        <a:rPr lang="en-GB" dirty="0">
                          <a:latin typeface="Calibri"/>
                          <a:cs typeface="Calibri"/>
                        </a:rPr>
                        <a:t>Item 3</a:t>
                      </a:r>
                    </a:p>
                  </a:txBody>
                  <a:tcPr/>
                </a:tc>
                <a:tc>
                  <a:txBody>
                    <a:bodyPr/>
                    <a:lstStyle/>
                    <a:p>
                      <a:r>
                        <a:rPr lang="en-GB" dirty="0">
                          <a:latin typeface="Calibri"/>
                          <a:cs typeface="Calibri"/>
                        </a:rPr>
                        <a:t>Item 4</a:t>
                      </a:r>
                    </a:p>
                  </a:txBody>
                  <a:tcPr/>
                </a:tc>
                <a:tc>
                  <a:txBody>
                    <a:bodyPr/>
                    <a:lstStyle/>
                    <a:p>
                      <a:r>
                        <a:rPr lang="en-GB" dirty="0">
                          <a:latin typeface="Calibri"/>
                          <a:cs typeface="Calibri"/>
                        </a:rPr>
                        <a:t>Item 5</a:t>
                      </a:r>
                    </a:p>
                  </a:txBody>
                  <a:tcPr/>
                </a:tc>
                <a:extLst>
                  <a:ext uri="{0D108BD9-81ED-4DB2-BD59-A6C34878D82A}">
                    <a16:rowId xmlns:a16="http://schemas.microsoft.com/office/drawing/2014/main" val="10000"/>
                  </a:ext>
                </a:extLst>
              </a:tr>
              <a:tr h="370840">
                <a:tc>
                  <a:txBody>
                    <a:bodyPr/>
                    <a:lstStyle/>
                    <a:p>
                      <a:r>
                        <a:rPr lang="en-GB" dirty="0">
                          <a:latin typeface="Calibri"/>
                          <a:cs typeface="Calibri"/>
                        </a:rPr>
                        <a:t>U</a:t>
                      </a:r>
                    </a:p>
                  </a:txBody>
                  <a:tcPr/>
                </a:tc>
                <a:tc>
                  <a:txBody>
                    <a:bodyPr/>
                    <a:lstStyle/>
                    <a:p>
                      <a:r>
                        <a:rPr lang="en-GB" dirty="0">
                          <a:latin typeface="Calibri"/>
                          <a:cs typeface="Calibri"/>
                        </a:rPr>
                        <a:t>5</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4</a:t>
                      </a:r>
                    </a:p>
                  </a:txBody>
                  <a:tcPr/>
                </a:tc>
                <a:tc>
                  <a:txBody>
                    <a:bodyPr/>
                    <a:lstStyle/>
                    <a:p>
                      <a:r>
                        <a:rPr lang="en-GB" dirty="0">
                          <a:latin typeface="Calibri"/>
                          <a:cs typeface="Calibri"/>
                        </a:rPr>
                        <a:t>???</a:t>
                      </a:r>
                    </a:p>
                  </a:txBody>
                  <a:tcPr>
                    <a:solidFill>
                      <a:srgbClr val="FFCC66"/>
                    </a:solidFill>
                  </a:tcPr>
                </a:tc>
                <a:extLst>
                  <a:ext uri="{0D108BD9-81ED-4DB2-BD59-A6C34878D82A}">
                    <a16:rowId xmlns:a16="http://schemas.microsoft.com/office/drawing/2014/main" val="10001"/>
                  </a:ext>
                </a:extLst>
              </a:tr>
              <a:tr h="370840">
                <a:tc>
                  <a:txBody>
                    <a:bodyPr/>
                    <a:lstStyle/>
                    <a:p>
                      <a:r>
                        <a:rPr lang="en-GB" dirty="0">
                          <a:latin typeface="Calibri"/>
                          <a:cs typeface="Calibri"/>
                        </a:rPr>
                        <a:t>User 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2</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70840">
                <a:tc>
                  <a:txBody>
                    <a:bodyPr/>
                    <a:lstStyle/>
                    <a:p>
                      <a:r>
                        <a:rPr lang="en-GB" dirty="0">
                          <a:latin typeface="Calibri"/>
                          <a:cs typeface="Calibri"/>
                        </a:rPr>
                        <a:t>User 2</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5</a:t>
                      </a:r>
                    </a:p>
                  </a:txBody>
                  <a:tcPr/>
                </a:tc>
                <a:extLst>
                  <a:ext uri="{0D108BD9-81ED-4DB2-BD59-A6C34878D82A}">
                    <a16:rowId xmlns:a16="http://schemas.microsoft.com/office/drawing/2014/main" val="10003"/>
                  </a:ext>
                </a:extLst>
              </a:tr>
              <a:tr h="370840">
                <a:tc>
                  <a:txBody>
                    <a:bodyPr/>
                    <a:lstStyle/>
                    <a:p>
                      <a:r>
                        <a:rPr lang="en-GB" dirty="0">
                          <a:latin typeface="Calibri"/>
                          <a:cs typeface="Calibri"/>
                        </a:rPr>
                        <a:t>User 3</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4</a:t>
                      </a:r>
                    </a:p>
                  </a:txBody>
                  <a:tcPr/>
                </a:tc>
                <a:extLst>
                  <a:ext uri="{0D108BD9-81ED-4DB2-BD59-A6C34878D82A}">
                    <a16:rowId xmlns:a16="http://schemas.microsoft.com/office/drawing/2014/main" val="10004"/>
                  </a:ext>
                </a:extLst>
              </a:tr>
              <a:tr h="370840">
                <a:tc>
                  <a:txBody>
                    <a:bodyPr/>
                    <a:lstStyle/>
                    <a:p>
                      <a:r>
                        <a:rPr lang="en-GB" dirty="0">
                          <a:latin typeface="Calibri"/>
                          <a:cs typeface="Calibri"/>
                        </a:rPr>
                        <a:t>User 4</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tc>
                  <a:txBody>
                    <a:bodyPr/>
                    <a:lstStyle/>
                    <a:p>
                      <a:r>
                        <a:rPr lang="en-GB" dirty="0">
                          <a:latin typeface="Calibri"/>
                          <a:cs typeface="Calibri"/>
                        </a:rPr>
                        <a:t>1</a:t>
                      </a:r>
                    </a:p>
                  </a:txBody>
                  <a:tcPr/>
                </a:tc>
                <a:extLst>
                  <a:ext uri="{0D108BD9-81ED-4DB2-BD59-A6C34878D82A}">
                    <a16:rowId xmlns:a16="http://schemas.microsoft.com/office/drawing/2014/main" val="10005"/>
                  </a:ext>
                </a:extLst>
              </a:tr>
            </a:tbl>
          </a:graphicData>
        </a:graphic>
      </p:graphicFrame>
      <p:sp>
        <p:nvSpPr>
          <p:cNvPr id="7" name="Rounded Rectangle 6"/>
          <p:cNvSpPr/>
          <p:nvPr/>
        </p:nvSpPr>
        <p:spPr bwMode="auto">
          <a:xfrm>
            <a:off x="2552692" y="2506452"/>
            <a:ext cx="5087888" cy="360040"/>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8" name="Rounded Rectangle 7"/>
          <p:cNvSpPr/>
          <p:nvPr/>
        </p:nvSpPr>
        <p:spPr bwMode="auto">
          <a:xfrm>
            <a:off x="2555776" y="2132856"/>
            <a:ext cx="5087888" cy="360040"/>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3940301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User-based Collaborative Filtering</a:t>
            </a:r>
          </a:p>
        </p:txBody>
      </p:sp>
      <p:sp>
        <p:nvSpPr>
          <p:cNvPr id="3" name="Content Placeholder 2"/>
          <p:cNvSpPr>
            <a:spLocks noGrp="1"/>
          </p:cNvSpPr>
          <p:nvPr>
            <p:ph idx="1"/>
          </p:nvPr>
        </p:nvSpPr>
        <p:spPr/>
        <p:txBody>
          <a:bodyPr/>
          <a:lstStyle/>
          <a:p>
            <a:r>
              <a:rPr lang="en-GB" sz="2800" dirty="0">
                <a:solidFill>
                  <a:srgbClr val="000000"/>
                </a:solidFill>
              </a:rPr>
              <a:t>Problems</a:t>
            </a:r>
          </a:p>
          <a:p>
            <a:pPr marL="457200" indent="-457200">
              <a:buFont typeface="Arial"/>
              <a:buChar char="•"/>
            </a:pPr>
            <a:r>
              <a:rPr lang="en-GB" sz="2800" dirty="0">
                <a:solidFill>
                  <a:srgbClr val="000000"/>
                </a:solidFill>
              </a:rPr>
              <a:t>Cold start: users or items without ratings</a:t>
            </a:r>
          </a:p>
          <a:p>
            <a:pPr marL="457200" indent="-457200">
              <a:buFont typeface="Arial"/>
              <a:buChar char="•"/>
            </a:pPr>
            <a:r>
              <a:rPr lang="en-GB" sz="2800" dirty="0">
                <a:solidFill>
                  <a:srgbClr val="000000"/>
                </a:solidFill>
              </a:rPr>
              <a:t>Scalability: large numbers of users</a:t>
            </a:r>
          </a:p>
          <a:p>
            <a:pPr marL="457200" indent="-457200">
              <a:buFont typeface="Arial"/>
              <a:buChar char="•"/>
            </a:pPr>
            <a:r>
              <a:rPr lang="en-GB" sz="2800" dirty="0">
                <a:solidFill>
                  <a:srgbClr val="000000"/>
                </a:solidFill>
              </a:rPr>
              <a:t>Data dispersion: highly variable ratings, difficult to find similar users</a:t>
            </a:r>
          </a:p>
          <a:p>
            <a:endParaRPr lang="en-GB" sz="2800" dirty="0">
              <a:solidFill>
                <a:srgbClr val="000000"/>
              </a:solidFill>
            </a:endParaRPr>
          </a:p>
          <a:p>
            <a:r>
              <a:rPr lang="en-GB" sz="2800" dirty="0">
                <a:solidFill>
                  <a:srgbClr val="000000"/>
                </a:solidFill>
              </a:rPr>
              <a:t>Possible solution</a:t>
            </a:r>
          </a:p>
          <a:p>
            <a:pPr marL="457200" indent="-457200">
              <a:buFont typeface="Arial"/>
              <a:buChar char="•"/>
            </a:pPr>
            <a:r>
              <a:rPr lang="en-GB" sz="2800" dirty="0">
                <a:solidFill>
                  <a:srgbClr val="000000"/>
                </a:solidFill>
              </a:rPr>
              <a:t>Item-based collaborative filtering</a:t>
            </a:r>
          </a:p>
          <a:p>
            <a:pPr marL="457200" indent="-457200">
              <a:buFont typeface="Arial"/>
              <a:buChar char="•"/>
            </a:pPr>
            <a:endParaRPr lang="en-GB" sz="2800" dirty="0">
              <a:solidFill>
                <a:srgbClr val="000000"/>
              </a:solidFill>
            </a:endParaRP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064699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Item-based Collaborative Filtering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The basic technique: use the similarity between items (and not users) to make predictions</a:t>
                </a:r>
              </a:p>
              <a:p>
                <a:pPr marL="457200" indent="-457200">
                  <a:buFont typeface="Arial"/>
                  <a:buChar char="•"/>
                </a:pPr>
                <a:r>
                  <a:rPr lang="en-GB" sz="2800" dirty="0">
                    <a:solidFill>
                      <a:srgbClr val="000000"/>
                    </a:solidFill>
                  </a:rPr>
                  <a:t>Given a user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and an item </a:t>
                </a:r>
                <a14:m>
                  <m:oMath xmlns:m="http://schemas.openxmlformats.org/officeDocument/2006/math">
                    <m:r>
                      <a:rPr lang="fr-CH" sz="2800" i="1">
                        <a:latin typeface="Cambria Math" panose="02040503050406030204" pitchFamily="18" charset="0"/>
                      </a:rPr>
                      <m:t>𝑖</m:t>
                    </m:r>
                  </m:oMath>
                </a14:m>
                <a:r>
                  <a:rPr lang="en-GB" sz="2800" dirty="0">
                    <a:solidFill>
                      <a:srgbClr val="000000"/>
                    </a:solidFill>
                  </a:rPr>
                  <a:t> not rated by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estimate the rating </a:t>
                </a:r>
                <a14:m>
                  <m:oMath xmlns:m="http://schemas.openxmlformats.org/officeDocument/2006/math">
                    <m:sSub>
                      <m:sSubPr>
                        <m:ctrlPr>
                          <a:rPr lang="en-US" sz="2800" i="1">
                            <a:latin typeface="Cambria Math" panose="02040503050406030204" pitchFamily="18" charset="0"/>
                          </a:rPr>
                        </m:ctrlPr>
                      </m:sSubPr>
                      <m:e>
                        <m:r>
                          <a:rPr lang="fr-CH" sz="2800" i="1">
                            <a:latin typeface="Cambria Math" charset="0"/>
                          </a:rPr>
                          <m:t>𝑟</m:t>
                        </m:r>
                      </m:e>
                      <m:sub>
                        <m:r>
                          <a:rPr lang="fr-CH" sz="2800" i="1">
                            <a:latin typeface="Cambria Math" charset="0"/>
                          </a:rPr>
                          <m:t>𝑥</m:t>
                        </m:r>
                      </m:sub>
                    </m:sSub>
                    <m:d>
                      <m:dPr>
                        <m:ctrlPr>
                          <a:rPr lang="fr-CH" sz="2800" i="1">
                            <a:latin typeface="Cambria Math" panose="02040503050406030204" pitchFamily="18" charset="0"/>
                          </a:rPr>
                        </m:ctrlPr>
                      </m:dPr>
                      <m:e>
                        <m:r>
                          <a:rPr lang="fr-CH" sz="2800" i="1">
                            <a:latin typeface="Cambria Math" panose="02040503050406030204" pitchFamily="18" charset="0"/>
                          </a:rPr>
                          <m:t>𝑖</m:t>
                        </m:r>
                      </m:e>
                    </m:d>
                  </m:oMath>
                </a14:m>
                <a:r>
                  <a:rPr lang="en-GB" sz="2800" dirty="0">
                    <a:solidFill>
                      <a:srgbClr val="000000"/>
                    </a:solidFill>
                  </a:rPr>
                  <a:t> by</a:t>
                </a:r>
              </a:p>
              <a:p>
                <a:pPr marL="457200" indent="-457200">
                  <a:buFont typeface="Arial"/>
                  <a:buChar char="•"/>
                </a:pPr>
                <a:endParaRPr lang="en-GB" sz="2800" dirty="0">
                  <a:solidFill>
                    <a:srgbClr val="000000"/>
                  </a:solidFill>
                </a:endParaRPr>
              </a:p>
              <a:p>
                <a:pPr marL="1200150" lvl="1" indent="-457200">
                  <a:buFont typeface="+mj-lt"/>
                  <a:buAutoNum type="arabicPeriod"/>
                </a:pPr>
                <a:r>
                  <a:rPr lang="en-GB" sz="2400" dirty="0">
                    <a:solidFill>
                      <a:srgbClr val="000000"/>
                    </a:solidFill>
                  </a:rPr>
                  <a:t>Find a set of items </a:t>
                </a: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𝐼</m:t>
                        </m:r>
                      </m:sub>
                    </m:sSub>
                    <m:r>
                      <m:rPr>
                        <m:brk m:alnAt="7"/>
                      </m:rPr>
                      <a:rPr lang="fr-CH" sz="2400" i="1">
                        <a:latin typeface="Cambria Math" charset="0"/>
                        <a:ea typeface="Cambria Math" charset="0"/>
                        <a:cs typeface="Cambria Math" charset="0"/>
                      </a:rPr>
                      <m:t>(</m:t>
                    </m:r>
                    <m:r>
                      <a:rPr lang="fr-CH" sz="2400" b="0" i="1" smtClean="0">
                        <a:latin typeface="Cambria Math" panose="02040503050406030204" pitchFamily="18" charset="0"/>
                        <a:ea typeface="Cambria Math" charset="0"/>
                        <a:cs typeface="Cambria Math" charset="0"/>
                      </a:rPr>
                      <m:t>𝑖</m:t>
                    </m:r>
                    <m:r>
                      <a:rPr lang="fr-CH" sz="2400" i="1">
                        <a:latin typeface="Cambria Math" charset="0"/>
                        <a:ea typeface="Cambria Math" charset="0"/>
                        <a:cs typeface="Cambria Math" charset="0"/>
                      </a:rPr>
                      <m:t>)</m:t>
                    </m:r>
                  </m:oMath>
                </a14:m>
                <a:r>
                  <a:rPr lang="en-GB" sz="2400" i="1" dirty="0">
                    <a:solidFill>
                      <a:srgbClr val="000000"/>
                    </a:solidFill>
                  </a:rPr>
                  <a:t> </a:t>
                </a:r>
                <a:r>
                  <a:rPr lang="en-GB" sz="2400" dirty="0">
                    <a:solidFill>
                      <a:srgbClr val="000000"/>
                    </a:solidFill>
                  </a:rPr>
                  <a:t>which are similar to </a:t>
                </a:r>
                <a14:m>
                  <m:oMath xmlns:m="http://schemas.openxmlformats.org/officeDocument/2006/math">
                    <m:r>
                      <a:rPr lang="fr-CH" sz="2400" i="1">
                        <a:latin typeface="Cambria Math" panose="02040503050406030204" pitchFamily="18" charset="0"/>
                      </a:rPr>
                      <m:t>𝑖</m:t>
                    </m:r>
                  </m:oMath>
                </a14:m>
                <a:r>
                  <a:rPr lang="en-GB" sz="2400" dirty="0">
                    <a:solidFill>
                      <a:srgbClr val="000000"/>
                    </a:solidFill>
                  </a:rPr>
                  <a:t> and that have been rated by </a:t>
                </a:r>
                <a14:m>
                  <m:oMath xmlns:m="http://schemas.openxmlformats.org/officeDocument/2006/math">
                    <m:r>
                      <a:rPr lang="fr-CH" sz="2400" i="1">
                        <a:latin typeface="Cambria Math" charset="0"/>
                        <a:ea typeface="Cambria Math" charset="0"/>
                        <a:cs typeface="Cambria Math" charset="0"/>
                      </a:rPr>
                      <m:t>𝑥</m:t>
                    </m:r>
                  </m:oMath>
                </a14:m>
                <a:endParaRPr lang="en-GB" sz="2400" dirty="0">
                  <a:solidFill>
                    <a:srgbClr val="000000"/>
                  </a:solidFill>
                </a:endParaRPr>
              </a:p>
              <a:p>
                <a:pPr marL="1200150" lvl="1" indent="-457200">
                  <a:buFont typeface="+mj-lt"/>
                  <a:buAutoNum type="arabicPeriod"/>
                </a:pPr>
                <a:r>
                  <a:rPr lang="en-GB" sz="2400" dirty="0">
                    <a:solidFill>
                      <a:srgbClr val="000000"/>
                    </a:solidFill>
                  </a:rPr>
                  <a:t>Aggregate the ratings of the items in </a:t>
                </a: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𝐼</m:t>
                        </m:r>
                      </m:sub>
                    </m:sSub>
                    <m:r>
                      <m:rPr>
                        <m:brk m:alnAt="7"/>
                      </m:rPr>
                      <a:rPr lang="fr-CH" sz="2400" i="1">
                        <a:latin typeface="Cambria Math" charset="0"/>
                        <a:ea typeface="Cambria Math" charset="0"/>
                        <a:cs typeface="Cambria Math" charset="0"/>
                      </a:rPr>
                      <m:t>(</m:t>
                    </m:r>
                    <m:r>
                      <a:rPr lang="fr-CH" sz="2400" i="1">
                        <a:latin typeface="Cambria Math" panose="02040503050406030204" pitchFamily="18" charset="0"/>
                        <a:ea typeface="Cambria Math" charset="0"/>
                        <a:cs typeface="Cambria Math" charset="0"/>
                      </a:rPr>
                      <m:t>𝑖</m:t>
                    </m:r>
                    <m:r>
                      <a:rPr lang="fr-CH" sz="2400" i="1">
                        <a:latin typeface="Cambria Math" charset="0"/>
                        <a:ea typeface="Cambria Math" charset="0"/>
                        <a:cs typeface="Cambria Math" charset="0"/>
                      </a:rPr>
                      <m:t>)</m:t>
                    </m:r>
                  </m:oMath>
                </a14:m>
                <a:r>
                  <a:rPr lang="en-GB" sz="2400" i="1" dirty="0">
                    <a:solidFill>
                      <a:srgbClr val="000000"/>
                    </a:solidFill>
                  </a:rPr>
                  <a:t> </a:t>
                </a:r>
                <a:r>
                  <a:rPr lang="en-GB" sz="2400" dirty="0">
                    <a:solidFill>
                      <a:srgbClr val="000000"/>
                    </a:solidFill>
                  </a:rPr>
                  <a:t>and use the aggregation as prediction of </a:t>
                </a:r>
                <a14:m>
                  <m:oMath xmlns:m="http://schemas.openxmlformats.org/officeDocument/2006/math">
                    <m:sSub>
                      <m:sSubPr>
                        <m:ctrlPr>
                          <a:rPr lang="en-US" sz="2400" i="1">
                            <a:latin typeface="Cambria Math" panose="02040503050406030204" pitchFamily="18" charset="0"/>
                          </a:rPr>
                        </m:ctrlPr>
                      </m:sSubPr>
                      <m:e>
                        <m:r>
                          <a:rPr lang="fr-CH" sz="2400" i="1">
                            <a:latin typeface="Cambria Math" charset="0"/>
                          </a:rPr>
                          <m:t>𝑟</m:t>
                        </m:r>
                      </m:e>
                      <m:sub>
                        <m:r>
                          <a:rPr lang="fr-CH" sz="2400" i="1">
                            <a:latin typeface="Cambria Math" charset="0"/>
                          </a:rPr>
                          <m:t>𝑥</m:t>
                        </m:r>
                      </m:sub>
                    </m:sSub>
                    <m:d>
                      <m:dPr>
                        <m:ctrlPr>
                          <a:rPr lang="fr-CH" sz="2400" i="1">
                            <a:latin typeface="Cambria Math" panose="02040503050406030204" pitchFamily="18" charset="0"/>
                          </a:rPr>
                        </m:ctrlPr>
                      </m:dPr>
                      <m:e>
                        <m:r>
                          <a:rPr lang="fr-CH" sz="2400" i="1">
                            <a:latin typeface="Cambria Math" panose="02040503050406030204" pitchFamily="18" charset="0"/>
                          </a:rPr>
                          <m:t>𝑖</m:t>
                        </m:r>
                      </m:e>
                    </m:d>
                  </m:oMath>
                </a14:m>
                <a:r>
                  <a:rPr lang="en-GB" sz="2400" dirty="0">
                    <a:solidFill>
                      <a:srgbClr val="000000"/>
                    </a:solidFill>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r="-2290"/>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393313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BAFA1-F5CE-4E4E-B2EE-1817BF2B64BE}"/>
              </a:ext>
            </a:extLst>
          </p:cNvPr>
          <p:cNvSpPr>
            <a:spLocks noGrp="1"/>
          </p:cNvSpPr>
          <p:nvPr>
            <p:ph type="title"/>
          </p:nvPr>
        </p:nvSpPr>
        <p:spPr>
          <a:xfrm>
            <a:off x="152400" y="304800"/>
            <a:ext cx="8812088" cy="914400"/>
          </a:xfrm>
        </p:spPr>
        <p:txBody>
          <a:bodyPr/>
          <a:lstStyle/>
          <a:p>
            <a:r>
              <a:rPr lang="en-GB" dirty="0"/>
              <a:t>Item-based Collaborative Filtering illustrated</a:t>
            </a:r>
            <a:endParaRPr lang="en-US"/>
          </a:p>
        </p:txBody>
      </p:sp>
      <p:sp>
        <p:nvSpPr>
          <p:cNvPr id="4" name="Footer Placeholder 3">
            <a:extLst>
              <a:ext uri="{FF2B5EF4-FFF2-40B4-BE49-F238E27FC236}">
                <a16:creationId xmlns:a16="http://schemas.microsoft.com/office/drawing/2014/main" id="{CCD32C5F-4074-9048-83DE-376151256DD2}"/>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a:extLst>
              <a:ext uri="{FF2B5EF4-FFF2-40B4-BE49-F238E27FC236}">
                <a16:creationId xmlns:a16="http://schemas.microsoft.com/office/drawing/2014/main" id="{4F050D9B-FB3B-CF4F-AB8D-30A38A76E087}"/>
              </a:ext>
            </a:extLst>
          </p:cNvPr>
          <p:cNvPicPr>
            <a:picLocks noChangeAspect="1"/>
          </p:cNvPicPr>
          <p:nvPr/>
        </p:nvPicPr>
        <p:blipFill>
          <a:blip r:embed="rId3"/>
          <a:stretch>
            <a:fillRect/>
          </a:stretch>
        </p:blipFill>
        <p:spPr>
          <a:xfrm>
            <a:off x="1953444" y="1645732"/>
            <a:ext cx="1162968" cy="1162968"/>
          </a:xfrm>
          <a:prstGeom prst="rect">
            <a:avLst/>
          </a:prstGeom>
        </p:spPr>
      </p:pic>
      <p:pic>
        <p:nvPicPr>
          <p:cNvPr id="6" name="Picture 5">
            <a:extLst>
              <a:ext uri="{FF2B5EF4-FFF2-40B4-BE49-F238E27FC236}">
                <a16:creationId xmlns:a16="http://schemas.microsoft.com/office/drawing/2014/main" id="{9C57FD54-63BF-7F4E-9DC2-A6FCAB72A9F6}"/>
              </a:ext>
            </a:extLst>
          </p:cNvPr>
          <p:cNvPicPr>
            <a:picLocks noChangeAspect="1"/>
          </p:cNvPicPr>
          <p:nvPr/>
        </p:nvPicPr>
        <p:blipFill>
          <a:blip r:embed="rId4"/>
          <a:stretch>
            <a:fillRect/>
          </a:stretch>
        </p:blipFill>
        <p:spPr>
          <a:xfrm>
            <a:off x="5841876" y="1759216"/>
            <a:ext cx="936000" cy="936000"/>
          </a:xfrm>
          <a:prstGeom prst="rect">
            <a:avLst/>
          </a:prstGeom>
        </p:spPr>
      </p:pic>
      <p:pic>
        <p:nvPicPr>
          <p:cNvPr id="8" name="Picture 7">
            <a:extLst>
              <a:ext uri="{FF2B5EF4-FFF2-40B4-BE49-F238E27FC236}">
                <a16:creationId xmlns:a16="http://schemas.microsoft.com/office/drawing/2014/main" id="{378DBC46-2839-E643-9EE0-6740B3CC0E01}"/>
              </a:ext>
            </a:extLst>
          </p:cNvPr>
          <p:cNvPicPr>
            <a:picLocks noChangeAspect="1"/>
          </p:cNvPicPr>
          <p:nvPr/>
        </p:nvPicPr>
        <p:blipFill>
          <a:blip r:embed="rId5"/>
          <a:stretch>
            <a:fillRect/>
          </a:stretch>
        </p:blipFill>
        <p:spPr>
          <a:xfrm>
            <a:off x="3206369" y="3916098"/>
            <a:ext cx="936000" cy="936000"/>
          </a:xfrm>
          <a:prstGeom prst="rect">
            <a:avLst/>
          </a:prstGeom>
        </p:spPr>
      </p:pic>
      <p:pic>
        <p:nvPicPr>
          <p:cNvPr id="9" name="Picture 8">
            <a:extLst>
              <a:ext uri="{FF2B5EF4-FFF2-40B4-BE49-F238E27FC236}">
                <a16:creationId xmlns:a16="http://schemas.microsoft.com/office/drawing/2014/main" id="{9CD092D6-0E7E-4340-AFE8-A376920520BD}"/>
              </a:ext>
            </a:extLst>
          </p:cNvPr>
          <p:cNvPicPr>
            <a:picLocks noChangeAspect="1"/>
          </p:cNvPicPr>
          <p:nvPr/>
        </p:nvPicPr>
        <p:blipFill>
          <a:blip r:embed="rId6"/>
          <a:stretch>
            <a:fillRect/>
          </a:stretch>
        </p:blipFill>
        <p:spPr>
          <a:xfrm>
            <a:off x="4142473" y="4132122"/>
            <a:ext cx="936104" cy="936104"/>
          </a:xfrm>
          <a:prstGeom prst="rect">
            <a:avLst/>
          </a:prstGeom>
        </p:spPr>
      </p:pic>
      <p:pic>
        <p:nvPicPr>
          <p:cNvPr id="10" name="Picture 9">
            <a:extLst>
              <a:ext uri="{FF2B5EF4-FFF2-40B4-BE49-F238E27FC236}">
                <a16:creationId xmlns:a16="http://schemas.microsoft.com/office/drawing/2014/main" id="{67F555D1-F0AD-2E45-933C-FB725539406D}"/>
              </a:ext>
            </a:extLst>
          </p:cNvPr>
          <p:cNvPicPr>
            <a:picLocks noChangeAspect="1"/>
          </p:cNvPicPr>
          <p:nvPr/>
        </p:nvPicPr>
        <p:blipFill>
          <a:blip r:embed="rId4"/>
          <a:stretch>
            <a:fillRect/>
          </a:stretch>
        </p:blipFill>
        <p:spPr>
          <a:xfrm>
            <a:off x="4142473" y="3412146"/>
            <a:ext cx="936000" cy="936000"/>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591FDB9-BDF6-A441-872C-552BAFFB442F}"/>
                  </a:ext>
                </a:extLst>
              </p:cNvPr>
              <p:cNvSpPr/>
              <p:nvPr/>
            </p:nvSpPr>
            <p:spPr>
              <a:xfrm>
                <a:off x="2086055" y="1100163"/>
                <a:ext cx="897746" cy="400110"/>
              </a:xfrm>
              <a:prstGeom prst="rect">
                <a:avLst/>
              </a:prstGeom>
            </p:spPr>
            <p:txBody>
              <a:bodyPr wrap="none">
                <a:spAutoFit/>
              </a:bodyPr>
              <a:lstStyle/>
              <a:p>
                <a:r>
                  <a:rPr lang="en-GB" sz="2000" dirty="0">
                    <a:solidFill>
                      <a:srgbClr val="000000"/>
                    </a:solidFill>
                    <a:latin typeface="Calibri" panose="020F0502020204030204" pitchFamily="34" charset="0"/>
                    <a:cs typeface="Calibri" panose="020F0502020204030204" pitchFamily="34" charset="0"/>
                  </a:rPr>
                  <a:t>user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latin typeface="Calibri" panose="020F0502020204030204" pitchFamily="34" charset="0"/>
                    <a:cs typeface="Calibri" panose="020F0502020204030204" pitchFamily="34" charset="0"/>
                  </a:rPr>
                  <a:t> </a:t>
                </a:r>
                <a:endParaRPr lang="en-US" sz="2000">
                  <a:latin typeface="Calibri" panose="020F0502020204030204" pitchFamily="34" charset="0"/>
                  <a:cs typeface="Calibri" panose="020F0502020204030204" pitchFamily="34" charset="0"/>
                </a:endParaRPr>
              </a:p>
            </p:txBody>
          </p:sp>
        </mc:Choice>
        <mc:Fallback xmlns="">
          <p:sp>
            <p:nvSpPr>
              <p:cNvPr id="11" name="Rectangle 10">
                <a:extLst>
                  <a:ext uri="{FF2B5EF4-FFF2-40B4-BE49-F238E27FC236}">
                    <a16:creationId xmlns:a16="http://schemas.microsoft.com/office/drawing/2014/main" id="{C591FDB9-BDF6-A441-872C-552BAFFB442F}"/>
                  </a:ext>
                </a:extLst>
              </p:cNvPr>
              <p:cNvSpPr>
                <a:spLocks noRot="1" noChangeAspect="1" noMove="1" noResize="1" noEditPoints="1" noAdjustHandles="1" noChangeArrowheads="1" noChangeShapeType="1" noTextEdit="1"/>
              </p:cNvSpPr>
              <p:nvPr/>
            </p:nvSpPr>
            <p:spPr>
              <a:xfrm>
                <a:off x="2086055" y="1100163"/>
                <a:ext cx="897746" cy="400110"/>
              </a:xfrm>
              <a:prstGeom prst="rect">
                <a:avLst/>
              </a:prstGeom>
              <a:blipFill>
                <a:blip r:embed="rId7"/>
                <a:stretch>
                  <a:fillRect l="-7042" t="-6061" b="-2424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E17CA5D-FAE4-134C-B1BB-480245734BF3}"/>
                  </a:ext>
                </a:extLst>
              </p:cNvPr>
              <p:cNvSpPr/>
              <p:nvPr/>
            </p:nvSpPr>
            <p:spPr>
              <a:xfrm>
                <a:off x="5985892" y="1134639"/>
                <a:ext cx="866520" cy="400110"/>
              </a:xfrm>
              <a:prstGeom prst="rect">
                <a:avLst/>
              </a:prstGeom>
            </p:spPr>
            <p:txBody>
              <a:bodyPr wrap="none">
                <a:spAutoFit/>
              </a:bodyPr>
              <a:lstStyle/>
              <a:p>
                <a:r>
                  <a:rPr lang="en-GB" sz="2000" dirty="0">
                    <a:solidFill>
                      <a:srgbClr val="000000"/>
                    </a:solidFill>
                    <a:latin typeface="Calibri" panose="020F0502020204030204" pitchFamily="34" charset="0"/>
                    <a:cs typeface="Calibri" panose="020F0502020204030204" pitchFamily="34" charset="0"/>
                  </a:rPr>
                  <a:t>item </a:t>
                </a:r>
                <a14:m>
                  <m:oMath xmlns:m="http://schemas.openxmlformats.org/officeDocument/2006/math">
                    <m:r>
                      <a:rPr lang="fr-CH" sz="2000" i="1">
                        <a:latin typeface="Cambria Math" panose="02040503050406030204" pitchFamily="18" charset="0"/>
                      </a:rPr>
                      <m:t>𝑖</m:t>
                    </m:r>
                  </m:oMath>
                </a14:m>
                <a:r>
                  <a:rPr lang="en-GB" sz="2000" dirty="0">
                    <a:solidFill>
                      <a:srgbClr val="000000"/>
                    </a:solidFill>
                    <a:latin typeface="Calibri" panose="020F0502020204030204" pitchFamily="34" charset="0"/>
                    <a:cs typeface="Calibri" panose="020F0502020204030204" pitchFamily="34" charset="0"/>
                  </a:rPr>
                  <a:t> </a:t>
                </a:r>
                <a:endParaRPr lang="en-US" sz="2000">
                  <a:latin typeface="Calibri" panose="020F0502020204030204" pitchFamily="34" charset="0"/>
                  <a:cs typeface="Calibri" panose="020F0502020204030204" pitchFamily="34" charset="0"/>
                </a:endParaRPr>
              </a:p>
            </p:txBody>
          </p:sp>
        </mc:Choice>
        <mc:Fallback xmlns="">
          <p:sp>
            <p:nvSpPr>
              <p:cNvPr id="12" name="Rectangle 11">
                <a:extLst>
                  <a:ext uri="{FF2B5EF4-FFF2-40B4-BE49-F238E27FC236}">
                    <a16:creationId xmlns:a16="http://schemas.microsoft.com/office/drawing/2014/main" id="{2E17CA5D-FAE4-134C-B1BB-480245734BF3}"/>
                  </a:ext>
                </a:extLst>
              </p:cNvPr>
              <p:cNvSpPr>
                <a:spLocks noRot="1" noChangeAspect="1" noMove="1" noResize="1" noEditPoints="1" noAdjustHandles="1" noChangeArrowheads="1" noChangeShapeType="1" noTextEdit="1"/>
              </p:cNvSpPr>
              <p:nvPr/>
            </p:nvSpPr>
            <p:spPr>
              <a:xfrm>
                <a:off x="5985892" y="1134639"/>
                <a:ext cx="866520" cy="400110"/>
              </a:xfrm>
              <a:prstGeom prst="rect">
                <a:avLst/>
              </a:prstGeom>
              <a:blipFill>
                <a:blip r:embed="rId8"/>
                <a:stretch>
                  <a:fillRect l="-7246" t="-9375" b="-28125"/>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4AAE3F3C-3BFD-1448-A485-5478404BC31E}"/>
                  </a:ext>
                </a:extLst>
              </p:cNvPr>
              <p:cNvSpPr/>
              <p:nvPr/>
            </p:nvSpPr>
            <p:spPr>
              <a:xfrm>
                <a:off x="3875268" y="1596343"/>
                <a:ext cx="1005853" cy="461665"/>
              </a:xfrm>
              <a:prstGeom prst="rect">
                <a:avLst/>
              </a:prstGeom>
            </p:spPr>
            <p:txBody>
              <a:bodyPr wrap="none">
                <a:spAutoFit/>
              </a:bodyPr>
              <a:lstStyle/>
              <a:p>
                <a14:m>
                  <m:oMath xmlns:m="http://schemas.openxmlformats.org/officeDocument/2006/math">
                    <m:sSub>
                      <m:sSubPr>
                        <m:ctrlPr>
                          <a:rPr lang="en-US" sz="2400" i="1">
                            <a:latin typeface="Cambria Math" panose="02040503050406030204" pitchFamily="18" charset="0"/>
                          </a:rPr>
                        </m:ctrlPr>
                      </m:sSubPr>
                      <m:e>
                        <m:r>
                          <a:rPr lang="fr-CH" sz="2400" i="1">
                            <a:latin typeface="Cambria Math" charset="0"/>
                          </a:rPr>
                          <m:t>𝑟</m:t>
                        </m:r>
                      </m:e>
                      <m:sub>
                        <m:r>
                          <a:rPr lang="fr-CH" sz="2400" i="1">
                            <a:latin typeface="Cambria Math" charset="0"/>
                          </a:rPr>
                          <m:t>𝑥</m:t>
                        </m:r>
                      </m:sub>
                    </m:sSub>
                    <m:d>
                      <m:dPr>
                        <m:ctrlPr>
                          <a:rPr lang="fr-CH" sz="2400" i="1">
                            <a:latin typeface="Cambria Math" panose="02040503050406030204" pitchFamily="18" charset="0"/>
                          </a:rPr>
                        </m:ctrlPr>
                      </m:dPr>
                      <m:e>
                        <m:r>
                          <a:rPr lang="fr-CH" sz="2400" i="1">
                            <a:latin typeface="Cambria Math" panose="02040503050406030204" pitchFamily="18" charset="0"/>
                          </a:rPr>
                          <m:t>𝑖</m:t>
                        </m:r>
                      </m:e>
                    </m:d>
                  </m:oMath>
                </a14:m>
                <a:r>
                  <a:rPr lang="en-GB" sz="2400" dirty="0">
                    <a:solidFill>
                      <a:srgbClr val="000000"/>
                    </a:solidFill>
                    <a:latin typeface="Calibri" panose="020F0502020204030204" pitchFamily="34" charset="0"/>
                    <a:cs typeface="Calibri" panose="020F0502020204030204" pitchFamily="34" charset="0"/>
                  </a:rPr>
                  <a:t> ?</a:t>
                </a:r>
                <a:endParaRPr lang="en-US" sz="2400">
                  <a:latin typeface="Calibri" panose="020F0502020204030204" pitchFamily="34" charset="0"/>
                  <a:cs typeface="Calibri" panose="020F0502020204030204" pitchFamily="34" charset="0"/>
                </a:endParaRPr>
              </a:p>
            </p:txBody>
          </p:sp>
        </mc:Choice>
        <mc:Fallback xmlns="">
          <p:sp>
            <p:nvSpPr>
              <p:cNvPr id="14" name="Rectangle 13">
                <a:extLst>
                  <a:ext uri="{FF2B5EF4-FFF2-40B4-BE49-F238E27FC236}">
                    <a16:creationId xmlns:a16="http://schemas.microsoft.com/office/drawing/2014/main" id="{4AAE3F3C-3BFD-1448-A485-5478404BC31E}"/>
                  </a:ext>
                </a:extLst>
              </p:cNvPr>
              <p:cNvSpPr>
                <a:spLocks noRot="1" noChangeAspect="1" noMove="1" noResize="1" noEditPoints="1" noAdjustHandles="1" noChangeArrowheads="1" noChangeShapeType="1" noTextEdit="1"/>
              </p:cNvSpPr>
              <p:nvPr/>
            </p:nvSpPr>
            <p:spPr>
              <a:xfrm>
                <a:off x="3875268" y="1596343"/>
                <a:ext cx="1005853" cy="461665"/>
              </a:xfrm>
              <a:prstGeom prst="rect">
                <a:avLst/>
              </a:prstGeom>
              <a:blipFill>
                <a:blip r:embed="rId9"/>
                <a:stretch>
                  <a:fillRect t="-7895" r="-8750" b="-26316"/>
                </a:stretch>
              </a:blipFill>
            </p:spPr>
            <p:txBody>
              <a:bodyPr/>
              <a:lstStyle/>
              <a:p>
                <a:r>
                  <a:rPr lang="en-CH">
                    <a:noFill/>
                  </a:rPr>
                  <a:t> </a:t>
                </a:r>
              </a:p>
            </p:txBody>
          </p:sp>
        </mc:Fallback>
      </mc:AlternateContent>
      <p:cxnSp>
        <p:nvCxnSpPr>
          <p:cNvPr id="15" name="Straight Arrow Connector 14">
            <a:extLst>
              <a:ext uri="{FF2B5EF4-FFF2-40B4-BE49-F238E27FC236}">
                <a16:creationId xmlns:a16="http://schemas.microsoft.com/office/drawing/2014/main" id="{FB537FB1-0D6B-4345-A60F-242116C7CA75}"/>
              </a:ext>
            </a:extLst>
          </p:cNvPr>
          <p:cNvCxnSpPr>
            <a:cxnSpLocks/>
          </p:cNvCxnSpPr>
          <p:nvPr/>
        </p:nvCxnSpPr>
        <p:spPr bwMode="auto">
          <a:xfrm>
            <a:off x="2555776" y="2808700"/>
            <a:ext cx="864096" cy="8363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A6327A7-FBA0-CB49-9866-CF83C9573807}"/>
                  </a:ext>
                </a:extLst>
              </p:cNvPr>
              <p:cNvSpPr/>
              <p:nvPr/>
            </p:nvSpPr>
            <p:spPr>
              <a:xfrm>
                <a:off x="1783304" y="5192059"/>
                <a:ext cx="4994572" cy="400110"/>
              </a:xfrm>
              <a:prstGeom prst="rect">
                <a:avLst/>
              </a:prstGeom>
            </p:spPr>
            <p:txBody>
              <a:bodyPr wrap="none">
                <a:spAutoFit/>
              </a:bodyPr>
              <a:lstStyle/>
              <a:p>
                <a:r>
                  <a:rPr lang="fr-CH" sz="2000" dirty="0">
                    <a:solidFill>
                      <a:srgbClr val="000000"/>
                    </a:solidFill>
                    <a:latin typeface="Calibri" panose="020F0502020204030204" pitchFamily="34" charset="0"/>
                    <a:cs typeface="Calibri" panose="020F0502020204030204" pitchFamily="34" charset="0"/>
                  </a:rPr>
                  <a:t>Items similar to the item i and rated </a:t>
                </a:r>
                <a:r>
                  <a:rPr lang="en-GB" sz="2000" dirty="0">
                    <a:solidFill>
                      <a:srgbClr val="000000"/>
                    </a:solidFill>
                    <a:latin typeface="Calibri" panose="020F0502020204030204" pitchFamily="34" charset="0"/>
                    <a:cs typeface="Calibri" panose="020F0502020204030204" pitchFamily="34" charset="0"/>
                  </a:rPr>
                  <a:t>by user </a:t>
                </a:r>
                <a14:m>
                  <m:oMath xmlns:m="http://schemas.openxmlformats.org/officeDocument/2006/math">
                    <m:r>
                      <a:rPr lang="fr-CH" sz="2000" i="1">
                        <a:latin typeface="Cambria Math" charset="0"/>
                        <a:ea typeface="Cambria Math" charset="0"/>
                        <a:cs typeface="Cambria Math" charset="0"/>
                      </a:rPr>
                      <m:t>𝑥</m:t>
                    </m:r>
                  </m:oMath>
                </a14:m>
                <a:r>
                  <a:rPr lang="fr-CH" sz="2000" dirty="0">
                    <a:solidFill>
                      <a:srgbClr val="000000"/>
                    </a:solidFill>
                    <a:latin typeface="Calibri" panose="020F0502020204030204" pitchFamily="34" charset="0"/>
                    <a:cs typeface="Calibri" panose="020F0502020204030204" pitchFamily="34" charset="0"/>
                  </a:rPr>
                  <a:t> </a:t>
                </a:r>
                <a:endParaRPr lang="en-US" sz="2000">
                  <a:latin typeface="Calibri" panose="020F0502020204030204" pitchFamily="34" charset="0"/>
                  <a:cs typeface="Calibri" panose="020F0502020204030204" pitchFamily="34" charset="0"/>
                </a:endParaRPr>
              </a:p>
            </p:txBody>
          </p:sp>
        </mc:Choice>
        <mc:Fallback xmlns="">
          <p:sp>
            <p:nvSpPr>
              <p:cNvPr id="16" name="Rectangle 15">
                <a:extLst>
                  <a:ext uri="{FF2B5EF4-FFF2-40B4-BE49-F238E27FC236}">
                    <a16:creationId xmlns:a16="http://schemas.microsoft.com/office/drawing/2014/main" id="{BA6327A7-FBA0-CB49-9866-CF83C9573807}"/>
                  </a:ext>
                </a:extLst>
              </p:cNvPr>
              <p:cNvSpPr>
                <a:spLocks noRot="1" noChangeAspect="1" noMove="1" noResize="1" noEditPoints="1" noAdjustHandles="1" noChangeArrowheads="1" noChangeShapeType="1" noTextEdit="1"/>
              </p:cNvSpPr>
              <p:nvPr/>
            </p:nvSpPr>
            <p:spPr>
              <a:xfrm>
                <a:off x="1783304" y="5192059"/>
                <a:ext cx="4994572" cy="400110"/>
              </a:xfrm>
              <a:prstGeom prst="rect">
                <a:avLst/>
              </a:prstGeom>
              <a:blipFill>
                <a:blip r:embed="rId10"/>
                <a:stretch>
                  <a:fillRect l="-761" t="-6061" b="-24242"/>
                </a:stretch>
              </a:blipFill>
            </p:spPr>
            <p:txBody>
              <a:bodyPr/>
              <a:lstStyle/>
              <a:p>
                <a:r>
                  <a:rPr lang="en-CH">
                    <a:noFill/>
                  </a:rPr>
                  <a:t> </a:t>
                </a:r>
              </a:p>
            </p:txBody>
          </p:sp>
        </mc:Fallback>
      </mc:AlternateContent>
      <p:cxnSp>
        <p:nvCxnSpPr>
          <p:cNvPr id="18" name="Straight Arrow Connector 17">
            <a:extLst>
              <a:ext uri="{FF2B5EF4-FFF2-40B4-BE49-F238E27FC236}">
                <a16:creationId xmlns:a16="http://schemas.microsoft.com/office/drawing/2014/main" id="{0C1A8B99-1AC4-D64D-AC40-B6497EECAFA1}"/>
              </a:ext>
            </a:extLst>
          </p:cNvPr>
          <p:cNvCxnSpPr>
            <a:cxnSpLocks/>
          </p:cNvCxnSpPr>
          <p:nvPr/>
        </p:nvCxnSpPr>
        <p:spPr bwMode="auto">
          <a:xfrm flipV="1">
            <a:off x="5171704" y="2675926"/>
            <a:ext cx="959246" cy="102181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 name="Rectangle 24">
            <a:extLst>
              <a:ext uri="{FF2B5EF4-FFF2-40B4-BE49-F238E27FC236}">
                <a16:creationId xmlns:a16="http://schemas.microsoft.com/office/drawing/2014/main" id="{32F3D48C-1FC7-3B42-842B-9186A5E47A9D}"/>
              </a:ext>
            </a:extLst>
          </p:cNvPr>
          <p:cNvSpPr/>
          <p:nvPr/>
        </p:nvSpPr>
        <p:spPr>
          <a:xfrm>
            <a:off x="5985892" y="3187379"/>
            <a:ext cx="2561022" cy="400110"/>
          </a:xfrm>
          <a:prstGeom prst="rect">
            <a:avLst/>
          </a:prstGeom>
        </p:spPr>
        <p:txBody>
          <a:bodyPr wrap="none">
            <a:spAutoFit/>
          </a:bodyPr>
          <a:lstStyle/>
          <a:p>
            <a:r>
              <a:rPr lang="fr-CH" sz="2000" dirty="0">
                <a:solidFill>
                  <a:srgbClr val="000000"/>
                </a:solidFill>
                <a:latin typeface="Calibri" panose="020F0502020204030204" pitchFamily="34" charset="0"/>
                <a:cs typeface="Calibri" panose="020F0502020204030204" pitchFamily="34" charset="0"/>
              </a:rPr>
              <a:t>Aggregate their ratings</a:t>
            </a:r>
            <a:endParaRPr lang="en-US" sz="2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28504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Similarity Between Items</a:t>
            </a:r>
          </a:p>
        </p:txBody>
      </p:sp>
      <p:sp>
        <p:nvSpPr>
          <p:cNvPr id="3" name="Content Placeholder 2"/>
          <p:cNvSpPr>
            <a:spLocks noGrp="1"/>
          </p:cNvSpPr>
          <p:nvPr>
            <p:ph idx="1"/>
          </p:nvPr>
        </p:nvSpPr>
        <p:spPr/>
        <p:txBody>
          <a:bodyPr/>
          <a:lstStyle/>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pPr marL="457200" lvl="1" indent="0">
              <a:buNone/>
            </a:pPr>
            <a:endParaRPr lang="en-GB" sz="2400" dirty="0">
              <a:solidFill>
                <a:srgbClr val="000000"/>
              </a:solidFill>
            </a:endParaRPr>
          </a:p>
          <a:p>
            <a:pPr marL="457200" lvl="1" indent="0">
              <a:buNone/>
            </a:pP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item1) = 0.97</a:t>
            </a:r>
          </a:p>
          <a:p>
            <a:pPr marL="457200" lvl="1" indent="0">
              <a:buNone/>
            </a:pP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item2) = -0.48</a:t>
            </a:r>
          </a:p>
          <a:p>
            <a:pPr marL="457200" lvl="1" indent="0">
              <a:buNone/>
            </a:pP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item3) = -0.43</a:t>
            </a:r>
          </a:p>
          <a:p>
            <a:pPr marL="457200" lvl="1" indent="0">
              <a:buNone/>
            </a:pP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item4) = 0.58</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graphicFrame>
        <p:nvGraphicFramePr>
          <p:cNvPr id="6" name="Table 5"/>
          <p:cNvGraphicFramePr>
            <a:graphicFrameLocks noGrp="1"/>
          </p:cNvGraphicFramePr>
          <p:nvPr/>
        </p:nvGraphicFramePr>
        <p:xfrm>
          <a:off x="1547664" y="1412776"/>
          <a:ext cx="609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endParaRPr lang="en-GB" dirty="0">
                        <a:latin typeface="Calibri"/>
                        <a:cs typeface="Calibri"/>
                      </a:endParaRPr>
                    </a:p>
                  </a:txBody>
                  <a:tcPr/>
                </a:tc>
                <a:tc>
                  <a:txBody>
                    <a:bodyPr/>
                    <a:lstStyle/>
                    <a:p>
                      <a:r>
                        <a:rPr lang="en-GB" dirty="0">
                          <a:latin typeface="Calibri"/>
                          <a:cs typeface="Calibri"/>
                        </a:rPr>
                        <a:t>Item 1</a:t>
                      </a:r>
                    </a:p>
                  </a:txBody>
                  <a:tcPr/>
                </a:tc>
                <a:tc>
                  <a:txBody>
                    <a:bodyPr/>
                    <a:lstStyle/>
                    <a:p>
                      <a:r>
                        <a:rPr lang="en-GB" dirty="0">
                          <a:latin typeface="Calibri"/>
                          <a:cs typeface="Calibri"/>
                        </a:rPr>
                        <a:t>Item 2</a:t>
                      </a:r>
                    </a:p>
                  </a:txBody>
                  <a:tcPr/>
                </a:tc>
                <a:tc>
                  <a:txBody>
                    <a:bodyPr/>
                    <a:lstStyle/>
                    <a:p>
                      <a:r>
                        <a:rPr lang="en-GB" dirty="0">
                          <a:latin typeface="Calibri"/>
                          <a:cs typeface="Calibri"/>
                        </a:rPr>
                        <a:t>Item 3</a:t>
                      </a:r>
                    </a:p>
                  </a:txBody>
                  <a:tcPr/>
                </a:tc>
                <a:tc>
                  <a:txBody>
                    <a:bodyPr/>
                    <a:lstStyle/>
                    <a:p>
                      <a:r>
                        <a:rPr lang="en-GB" dirty="0">
                          <a:latin typeface="Calibri"/>
                          <a:cs typeface="Calibri"/>
                        </a:rPr>
                        <a:t>Item 4</a:t>
                      </a:r>
                    </a:p>
                  </a:txBody>
                  <a:tcPr/>
                </a:tc>
                <a:tc>
                  <a:txBody>
                    <a:bodyPr/>
                    <a:lstStyle/>
                    <a:p>
                      <a:r>
                        <a:rPr lang="en-GB" dirty="0">
                          <a:latin typeface="Calibri"/>
                          <a:cs typeface="Calibri"/>
                        </a:rPr>
                        <a:t>Item 5</a:t>
                      </a:r>
                    </a:p>
                  </a:txBody>
                  <a:tcPr/>
                </a:tc>
                <a:extLst>
                  <a:ext uri="{0D108BD9-81ED-4DB2-BD59-A6C34878D82A}">
                    <a16:rowId xmlns:a16="http://schemas.microsoft.com/office/drawing/2014/main" val="10000"/>
                  </a:ext>
                </a:extLst>
              </a:tr>
              <a:tr h="370840">
                <a:tc>
                  <a:txBody>
                    <a:bodyPr/>
                    <a:lstStyle/>
                    <a:p>
                      <a:r>
                        <a:rPr lang="en-GB" dirty="0">
                          <a:latin typeface="Calibri"/>
                          <a:cs typeface="Calibri"/>
                        </a:rPr>
                        <a:t>U</a:t>
                      </a:r>
                    </a:p>
                  </a:txBody>
                  <a:tcPr/>
                </a:tc>
                <a:tc>
                  <a:txBody>
                    <a:bodyPr/>
                    <a:lstStyle/>
                    <a:p>
                      <a:r>
                        <a:rPr lang="en-GB" dirty="0">
                          <a:latin typeface="Calibri"/>
                          <a:cs typeface="Calibri"/>
                        </a:rPr>
                        <a:t>5</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4</a:t>
                      </a:r>
                    </a:p>
                  </a:txBody>
                  <a:tcPr/>
                </a:tc>
                <a:tc>
                  <a:txBody>
                    <a:bodyPr/>
                    <a:lstStyle/>
                    <a:p>
                      <a:r>
                        <a:rPr lang="en-GB" dirty="0">
                          <a:latin typeface="Calibri"/>
                          <a:cs typeface="Calibri"/>
                        </a:rPr>
                        <a:t>???</a:t>
                      </a:r>
                    </a:p>
                  </a:txBody>
                  <a:tcPr>
                    <a:solidFill>
                      <a:srgbClr val="FFCC66"/>
                    </a:solidFill>
                  </a:tcPr>
                </a:tc>
                <a:extLst>
                  <a:ext uri="{0D108BD9-81ED-4DB2-BD59-A6C34878D82A}">
                    <a16:rowId xmlns:a16="http://schemas.microsoft.com/office/drawing/2014/main" val="10001"/>
                  </a:ext>
                </a:extLst>
              </a:tr>
              <a:tr h="370840">
                <a:tc>
                  <a:txBody>
                    <a:bodyPr/>
                    <a:lstStyle/>
                    <a:p>
                      <a:r>
                        <a:rPr lang="en-GB" dirty="0">
                          <a:latin typeface="Calibri"/>
                          <a:cs typeface="Calibri"/>
                        </a:rPr>
                        <a:t>User 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2</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70840">
                <a:tc>
                  <a:txBody>
                    <a:bodyPr/>
                    <a:lstStyle/>
                    <a:p>
                      <a:r>
                        <a:rPr lang="en-GB" dirty="0">
                          <a:latin typeface="Calibri"/>
                          <a:cs typeface="Calibri"/>
                        </a:rPr>
                        <a:t>User 2</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5</a:t>
                      </a:r>
                    </a:p>
                  </a:txBody>
                  <a:tcPr/>
                </a:tc>
                <a:extLst>
                  <a:ext uri="{0D108BD9-81ED-4DB2-BD59-A6C34878D82A}">
                    <a16:rowId xmlns:a16="http://schemas.microsoft.com/office/drawing/2014/main" val="10003"/>
                  </a:ext>
                </a:extLst>
              </a:tr>
              <a:tr h="370840">
                <a:tc>
                  <a:txBody>
                    <a:bodyPr/>
                    <a:lstStyle/>
                    <a:p>
                      <a:r>
                        <a:rPr lang="en-GB" dirty="0">
                          <a:latin typeface="Calibri"/>
                          <a:cs typeface="Calibri"/>
                        </a:rPr>
                        <a:t>User 3</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4</a:t>
                      </a:r>
                    </a:p>
                  </a:txBody>
                  <a:tcPr/>
                </a:tc>
                <a:extLst>
                  <a:ext uri="{0D108BD9-81ED-4DB2-BD59-A6C34878D82A}">
                    <a16:rowId xmlns:a16="http://schemas.microsoft.com/office/drawing/2014/main" val="10004"/>
                  </a:ext>
                </a:extLst>
              </a:tr>
              <a:tr h="370840">
                <a:tc>
                  <a:txBody>
                    <a:bodyPr/>
                    <a:lstStyle/>
                    <a:p>
                      <a:r>
                        <a:rPr lang="en-GB" dirty="0">
                          <a:latin typeface="Calibri"/>
                          <a:cs typeface="Calibri"/>
                        </a:rPr>
                        <a:t>User 4</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tc>
                  <a:txBody>
                    <a:bodyPr/>
                    <a:lstStyle/>
                    <a:p>
                      <a:r>
                        <a:rPr lang="en-GB" dirty="0">
                          <a:latin typeface="Calibri"/>
                          <a:cs typeface="Calibri"/>
                        </a:rPr>
                        <a:t>1</a:t>
                      </a:r>
                    </a:p>
                  </a:txBody>
                  <a:tcPr/>
                </a:tc>
                <a:extLst>
                  <a:ext uri="{0D108BD9-81ED-4DB2-BD59-A6C34878D82A}">
                    <a16:rowId xmlns:a16="http://schemas.microsoft.com/office/drawing/2014/main" val="10005"/>
                  </a:ext>
                </a:extLst>
              </a:tr>
            </a:tbl>
          </a:graphicData>
        </a:graphic>
      </p:graphicFrame>
      <p:grpSp>
        <p:nvGrpSpPr>
          <p:cNvPr id="10" name="Group 9"/>
          <p:cNvGrpSpPr/>
          <p:nvPr/>
        </p:nvGrpSpPr>
        <p:grpSpPr>
          <a:xfrm>
            <a:off x="2555776" y="2132856"/>
            <a:ext cx="5040560" cy="1512168"/>
            <a:chOff x="2555776" y="2132856"/>
            <a:chExt cx="5040560" cy="1512168"/>
          </a:xfrm>
        </p:grpSpPr>
        <p:sp>
          <p:nvSpPr>
            <p:cNvPr id="5" name="Rounded Rectangle 4"/>
            <p:cNvSpPr/>
            <p:nvPr/>
          </p:nvSpPr>
          <p:spPr bwMode="auto">
            <a:xfrm>
              <a:off x="6660232" y="2132856"/>
              <a:ext cx="936104" cy="1512168"/>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7" name="Rounded Rectangle 6"/>
            <p:cNvSpPr/>
            <p:nvPr/>
          </p:nvSpPr>
          <p:spPr bwMode="auto">
            <a:xfrm>
              <a:off x="2555776" y="2132856"/>
              <a:ext cx="936104" cy="1512168"/>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grpSp>
        <p:nvGrpSpPr>
          <p:cNvPr id="13" name="Group 12"/>
          <p:cNvGrpSpPr/>
          <p:nvPr/>
        </p:nvGrpSpPr>
        <p:grpSpPr>
          <a:xfrm>
            <a:off x="2411760" y="1700808"/>
            <a:ext cx="4896544" cy="576064"/>
            <a:chOff x="2411760" y="1700808"/>
            <a:chExt cx="3672408" cy="576064"/>
          </a:xfrm>
        </p:grpSpPr>
        <p:sp>
          <p:nvSpPr>
            <p:cNvPr id="11" name="Oval 10"/>
            <p:cNvSpPr/>
            <p:nvPr/>
          </p:nvSpPr>
          <p:spPr bwMode="auto">
            <a:xfrm>
              <a:off x="2411760" y="1700808"/>
              <a:ext cx="648072" cy="576064"/>
            </a:xfrm>
            <a:prstGeom prst="ellipse">
              <a:avLst/>
            </a:prstGeom>
            <a:noFill/>
            <a:ln w="31750" cap="flat" cmpd="sng" algn="ctr">
              <a:solidFill>
                <a:srgbClr val="FF66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2" name="Oval 11"/>
            <p:cNvSpPr/>
            <p:nvPr/>
          </p:nvSpPr>
          <p:spPr bwMode="auto">
            <a:xfrm>
              <a:off x="5436096" y="1700808"/>
              <a:ext cx="648072" cy="576064"/>
            </a:xfrm>
            <a:prstGeom prst="ellipse">
              <a:avLst/>
            </a:prstGeom>
            <a:noFill/>
            <a:ln w="31750" cap="flat" cmpd="sng" algn="ctr">
              <a:solidFill>
                <a:srgbClr val="FF66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spTree>
    <p:extLst>
      <p:ext uri="{BB962C8B-B14F-4D97-AF65-F5344CB8AC3E}">
        <p14:creationId xmlns:p14="http://schemas.microsoft.com/office/powerpoint/2010/main" val="244082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Aggregate the Ratings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eaLnBrk="1" hangingPunct="1"/>
                <a:r>
                  <a:rPr lang="en-US" sz="2800" dirty="0"/>
                  <a:t>A common aggregation function is</a:t>
                </a:r>
              </a:p>
              <a:p>
                <a:pPr eaLnBrk="1" hangingPunct="1"/>
                <a:endParaRPr lang="en-US" sz="2800" dirty="0"/>
              </a:p>
              <a:p>
                <a:pPr eaLnBrk="1" hangingPunct="1"/>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fr-CH" sz="2800" i="1">
                              <a:latin typeface="Cambria Math" charset="0"/>
                            </a:rPr>
                            <m:t>𝑟</m:t>
                          </m:r>
                        </m:e>
                        <m:sub>
                          <m:r>
                            <a:rPr lang="fr-CH" sz="2800" i="1">
                              <a:latin typeface="Cambria Math" charset="0"/>
                            </a:rPr>
                            <m:t>𝑥</m:t>
                          </m:r>
                        </m:sub>
                      </m:sSub>
                      <m:d>
                        <m:dPr>
                          <m:ctrlPr>
                            <a:rPr lang="fr-CH" sz="2800" i="1">
                              <a:latin typeface="Cambria Math" panose="02040503050406030204" pitchFamily="18" charset="0"/>
                            </a:rPr>
                          </m:ctrlPr>
                        </m:dPr>
                        <m:e>
                          <m:r>
                            <a:rPr lang="fr-CH" sz="2800" b="0" i="1" smtClean="0">
                              <a:latin typeface="Cambria Math" panose="02040503050406030204" pitchFamily="18" charset="0"/>
                            </a:rPr>
                            <m:t>𝑖</m:t>
                          </m:r>
                        </m:e>
                      </m:d>
                      <m:r>
                        <a:rPr lang="fr-CH" sz="2800" i="1">
                          <a:latin typeface="Cambria Math" charset="0"/>
                        </a:rPr>
                        <m:t>=</m:t>
                      </m:r>
                      <m:f>
                        <m:fPr>
                          <m:ctrlPr>
                            <a:rPr lang="fr-CH" sz="2800" i="1">
                              <a:latin typeface="Cambria Math" panose="02040503050406030204" pitchFamily="18" charset="0"/>
                            </a:rPr>
                          </m:ctrlPr>
                        </m:fPr>
                        <m:num>
                          <m:nary>
                            <m:naryPr>
                              <m:chr m:val="∑"/>
                              <m:supHide m:val="on"/>
                              <m:ctrlPr>
                                <a:rPr lang="fr-CH" sz="2800" i="1">
                                  <a:latin typeface="Cambria Math" panose="02040503050406030204" pitchFamily="18" charset="0"/>
                                </a:rPr>
                              </m:ctrlPr>
                            </m:naryPr>
                            <m:sub>
                              <m:r>
                                <a:rPr lang="fr-CH" sz="2800" b="0" i="1" smtClean="0">
                                  <a:latin typeface="Cambria Math" panose="02040503050406030204" pitchFamily="18" charset="0"/>
                                </a:rPr>
                                <m:t>𝑗</m:t>
                              </m:r>
                              <m:r>
                                <a:rPr lang="fr-CH" sz="2800" i="1">
                                  <a:latin typeface="Cambria Math" charset="0"/>
                                  <a:ea typeface="Cambria Math" charset="0"/>
                                  <a:cs typeface="Cambria Math" charset="0"/>
                                </a:rPr>
                                <m:t>∈</m:t>
                              </m:r>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𝑁</m:t>
                                  </m:r>
                                </m:e>
                                <m:sub>
                                  <m:r>
                                    <a:rPr lang="fr-CH" sz="2800" b="0" i="1" smtClean="0">
                                      <a:latin typeface="Cambria Math" charset="0"/>
                                      <a:ea typeface="Cambria Math" charset="0"/>
                                      <a:cs typeface="Cambria Math" charset="0"/>
                                    </a:rPr>
                                    <m:t>𝐼</m:t>
                                  </m:r>
                                </m:sub>
                              </m:sSub>
                              <m:r>
                                <m:rPr>
                                  <m:brk m:alnAt="7"/>
                                </m:rPr>
                                <a:rPr lang="fr-CH" sz="2800" i="1">
                                  <a:latin typeface="Cambria Math" charset="0"/>
                                  <a:ea typeface="Cambria Math" charset="0"/>
                                  <a:cs typeface="Cambria Math" charset="0"/>
                                </a:rPr>
                                <m:t>(</m:t>
                              </m:r>
                              <m:r>
                                <a:rPr lang="fr-CH" sz="2800" b="0" i="1" smtClean="0">
                                  <a:latin typeface="Cambria Math" panose="02040503050406030204" pitchFamily="18" charset="0"/>
                                  <a:ea typeface="Cambria Math" charset="0"/>
                                  <a:cs typeface="Cambria Math" charset="0"/>
                                </a:rPr>
                                <m:t>𝑖</m:t>
                              </m:r>
                              <m:r>
                                <a:rPr lang="fr-CH" sz="2800" i="1">
                                  <a:latin typeface="Cambria Math" charset="0"/>
                                  <a:ea typeface="Cambria Math" charset="0"/>
                                  <a:cs typeface="Cambria Math" charset="0"/>
                                </a:rPr>
                                <m:t>)</m:t>
                              </m:r>
                            </m:sub>
                            <m:sup/>
                            <m:e>
                              <m:r>
                                <a:rPr lang="fr-CH" sz="2800" i="1">
                                  <a:latin typeface="Cambria Math" charset="0"/>
                                </a:rPr>
                                <m:t>𝑠𝑖𝑚</m:t>
                              </m:r>
                              <m:r>
                                <a:rPr lang="fr-CH" sz="2800" i="1">
                                  <a:latin typeface="Cambria Math" charset="0"/>
                                </a:rPr>
                                <m:t>(</m:t>
                              </m:r>
                              <m:r>
                                <a:rPr lang="fr-CH" sz="2800" b="0" i="1" smtClean="0">
                                  <a:latin typeface="Cambria Math" panose="02040503050406030204" pitchFamily="18" charset="0"/>
                                </a:rPr>
                                <m:t>𝑖</m:t>
                              </m:r>
                              <m:r>
                                <a:rPr lang="fr-CH" sz="2800" i="1">
                                  <a:latin typeface="Cambria Math" charset="0"/>
                                </a:rPr>
                                <m:t>,</m:t>
                              </m:r>
                              <m:r>
                                <a:rPr lang="fr-CH" sz="2800" b="0" i="1" smtClean="0">
                                  <a:latin typeface="Cambria Math" panose="02040503050406030204" pitchFamily="18" charset="0"/>
                                </a:rPr>
                                <m:t>𝑗</m:t>
                              </m:r>
                              <m:r>
                                <a:rPr lang="fr-CH" sz="2800" i="1">
                                  <a:latin typeface="Cambria Math" charset="0"/>
                                </a:rPr>
                                <m:t>)</m:t>
                              </m:r>
                              <m:sSub>
                                <m:sSubPr>
                                  <m:ctrlPr>
                                    <a:rPr lang="en-US" sz="2800" i="1">
                                      <a:latin typeface="Cambria Math" panose="02040503050406030204" pitchFamily="18" charset="0"/>
                                    </a:rPr>
                                  </m:ctrlPr>
                                </m:sSubPr>
                                <m:e>
                                  <m:r>
                                    <a:rPr lang="fr-CH" sz="2800" i="1">
                                      <a:latin typeface="Cambria Math" charset="0"/>
                                    </a:rPr>
                                    <m:t>𝑟</m:t>
                                  </m:r>
                                </m:e>
                                <m:sub>
                                  <m:r>
                                    <a:rPr lang="fr-CH" sz="2800" b="0" i="1" smtClean="0">
                                      <a:latin typeface="Cambria Math" charset="0"/>
                                    </a:rPr>
                                    <m:t>𝑥</m:t>
                                  </m:r>
                                </m:sub>
                              </m:sSub>
                              <m:d>
                                <m:dPr>
                                  <m:ctrlPr>
                                    <a:rPr lang="fr-CH" sz="2800" i="1">
                                      <a:latin typeface="Cambria Math" panose="02040503050406030204" pitchFamily="18" charset="0"/>
                                    </a:rPr>
                                  </m:ctrlPr>
                                </m:dPr>
                                <m:e>
                                  <m:r>
                                    <a:rPr lang="fr-CH" sz="2800" b="0" i="1" smtClean="0">
                                      <a:latin typeface="Cambria Math" panose="02040503050406030204" pitchFamily="18" charset="0"/>
                                    </a:rPr>
                                    <m:t>𝑗</m:t>
                                  </m:r>
                                </m:e>
                              </m:d>
                            </m:e>
                          </m:nary>
                        </m:num>
                        <m:den>
                          <m:nary>
                            <m:naryPr>
                              <m:chr m:val="∑"/>
                              <m:supHide m:val="on"/>
                              <m:ctrlPr>
                                <a:rPr lang="fr-CH" sz="2800" i="1">
                                  <a:latin typeface="Cambria Math" panose="02040503050406030204" pitchFamily="18" charset="0"/>
                                </a:rPr>
                              </m:ctrlPr>
                            </m:naryPr>
                            <m:sub>
                              <m:r>
                                <a:rPr lang="fr-CH" sz="2800" b="0" i="1" smtClean="0">
                                  <a:latin typeface="Cambria Math" panose="02040503050406030204" pitchFamily="18" charset="0"/>
                                </a:rPr>
                                <m:t>𝑗</m:t>
                              </m:r>
                              <m:r>
                                <a:rPr lang="fr-CH" sz="2800" i="1">
                                  <a:latin typeface="Cambria Math" charset="0"/>
                                  <a:ea typeface="Cambria Math" charset="0"/>
                                  <a:cs typeface="Cambria Math" charset="0"/>
                                </a:rPr>
                                <m:t>∈</m:t>
                              </m:r>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𝑁</m:t>
                                  </m:r>
                                </m:e>
                                <m:sub>
                                  <m:r>
                                    <a:rPr lang="fr-CH" sz="2800" b="0" i="1" smtClean="0">
                                      <a:latin typeface="Cambria Math" charset="0"/>
                                      <a:ea typeface="Cambria Math" charset="0"/>
                                      <a:cs typeface="Cambria Math" charset="0"/>
                                    </a:rPr>
                                    <m:t>𝐼</m:t>
                                  </m:r>
                                </m:sub>
                              </m:sSub>
                              <m:r>
                                <m:rPr>
                                  <m:brk m:alnAt="7"/>
                                </m:rPr>
                                <a:rPr lang="fr-CH" sz="2800" i="1">
                                  <a:latin typeface="Cambria Math" charset="0"/>
                                  <a:ea typeface="Cambria Math" charset="0"/>
                                  <a:cs typeface="Cambria Math" charset="0"/>
                                </a:rPr>
                                <m:t>(</m:t>
                              </m:r>
                              <m:r>
                                <a:rPr lang="fr-CH" sz="2800" b="0" i="1" smtClean="0">
                                  <a:latin typeface="Cambria Math" panose="02040503050406030204" pitchFamily="18" charset="0"/>
                                  <a:ea typeface="Cambria Math" charset="0"/>
                                  <a:cs typeface="Cambria Math" charset="0"/>
                                </a:rPr>
                                <m:t>𝑖</m:t>
                              </m:r>
                              <m:r>
                                <a:rPr lang="fr-CH" sz="2800" i="1">
                                  <a:latin typeface="Cambria Math" charset="0"/>
                                  <a:ea typeface="Cambria Math" charset="0"/>
                                  <a:cs typeface="Cambria Math" charset="0"/>
                                </a:rPr>
                                <m:t>)</m:t>
                              </m:r>
                            </m:sub>
                            <m:sup/>
                            <m:e>
                              <m:r>
                                <a:rPr lang="fr-CH" sz="2800" i="1">
                                  <a:latin typeface="Cambria Math" charset="0"/>
                                  <a:ea typeface="Cambria Math" charset="0"/>
                                  <a:cs typeface="Cambria Math" charset="0"/>
                                </a:rPr>
                                <m:t>|</m:t>
                              </m:r>
                              <m:r>
                                <a:rPr lang="fr-CH" sz="2800" i="1">
                                  <a:latin typeface="Cambria Math" charset="0"/>
                                </a:rPr>
                                <m:t>𝑠𝑖𝑚</m:t>
                              </m:r>
                              <m:d>
                                <m:dPr>
                                  <m:ctrlPr>
                                    <a:rPr lang="fr-CH" sz="2800" i="1">
                                      <a:latin typeface="Cambria Math" panose="02040503050406030204" pitchFamily="18" charset="0"/>
                                    </a:rPr>
                                  </m:ctrlPr>
                                </m:dPr>
                                <m:e>
                                  <m:r>
                                    <a:rPr lang="fr-CH" sz="2800" b="0" i="1" smtClean="0">
                                      <a:latin typeface="Cambria Math" panose="02040503050406030204" pitchFamily="18" charset="0"/>
                                    </a:rPr>
                                    <m:t>𝑖</m:t>
                                  </m:r>
                                  <m:r>
                                    <a:rPr lang="fr-CH" sz="2800" i="1">
                                      <a:latin typeface="Cambria Math" charset="0"/>
                                    </a:rPr>
                                    <m:t>,</m:t>
                                  </m:r>
                                  <m:r>
                                    <a:rPr lang="fr-CH" sz="2800" b="0" i="1" smtClean="0">
                                      <a:latin typeface="Cambria Math" panose="02040503050406030204" pitchFamily="18" charset="0"/>
                                    </a:rPr>
                                    <m:t>𝑗</m:t>
                                  </m:r>
                                </m:e>
                              </m:d>
                              <m:r>
                                <a:rPr lang="fr-CH" sz="2800" i="1">
                                  <a:latin typeface="Cambria Math" charset="0"/>
                                </a:rPr>
                                <m:t>|</m:t>
                              </m:r>
                            </m:e>
                          </m:nary>
                        </m:den>
                      </m:f>
                    </m:oMath>
                  </m:oMathPara>
                </a14:m>
                <a:endParaRPr lang="en-US" sz="2800" dirty="0"/>
              </a:p>
              <a:p>
                <a:endParaRPr lang="en-GB" sz="2800" dirty="0">
                  <a:solidFill>
                    <a:srgbClr val="000000"/>
                  </a:solidFill>
                </a:endParaRPr>
              </a:p>
              <a:p>
                <a:endParaRPr lang="en-GB" sz="2800" dirty="0">
                  <a:solidFill>
                    <a:srgbClr val="000000"/>
                  </a:solidFill>
                </a:endParaRPr>
              </a:p>
              <a:p>
                <a:pPr marL="457200" lvl="1" indent="0">
                  <a:buNone/>
                </a:pP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𝐼</m:t>
                        </m:r>
                      </m:sub>
                    </m:sSub>
                    <m:r>
                      <m:rPr>
                        <m:brk m:alnAt="7"/>
                      </m:rPr>
                      <a:rPr lang="fr-CH" sz="2400" i="1">
                        <a:latin typeface="Cambria Math" charset="0"/>
                        <a:ea typeface="Cambria Math" charset="0"/>
                        <a:cs typeface="Cambria Math" charset="0"/>
                      </a:rPr>
                      <m:t>(</m:t>
                    </m:r>
                    <m:r>
                      <a:rPr lang="fr-CH" sz="2400" b="0" i="1" smtClean="0">
                        <a:latin typeface="Cambria Math" panose="02040503050406030204" pitchFamily="18" charset="0"/>
                        <a:ea typeface="Cambria Math" charset="0"/>
                        <a:cs typeface="Cambria Math" charset="0"/>
                      </a:rPr>
                      <m:t>𝑖</m:t>
                    </m:r>
                    <m:r>
                      <a:rPr lang="fr-CH" sz="2400" i="1">
                        <a:latin typeface="Cambria Math" charset="0"/>
                        <a:ea typeface="Cambria Math" charset="0"/>
                        <a:cs typeface="Cambria Math" charset="0"/>
                      </a:rPr>
                      <m:t>)</m:t>
                    </m:r>
                  </m:oMath>
                </a14:m>
                <a:r>
                  <a:rPr lang="en-GB" sz="2400" dirty="0">
                    <a:solidFill>
                      <a:srgbClr val="000000"/>
                    </a:solidFill>
                  </a:rPr>
                  <a:t>: neighbours of item </a:t>
                </a:r>
                <a14:m>
                  <m:oMath xmlns:m="http://schemas.openxmlformats.org/officeDocument/2006/math">
                    <m:r>
                      <a:rPr lang="fr-CH" sz="2400" b="0" i="1" smtClean="0">
                        <a:solidFill>
                          <a:srgbClr val="000000"/>
                        </a:solidFill>
                        <a:latin typeface="Cambria Math" panose="02040503050406030204" pitchFamily="18" charset="0"/>
                      </a:rPr>
                      <m:t>𝑖</m:t>
                    </m:r>
                  </m:oMath>
                </a14:m>
                <a:endParaRPr lang="en-GB" sz="2400" dirty="0">
                  <a:solidFill>
                    <a:srgbClr val="000000"/>
                  </a:solidFill>
                </a:endParaRPr>
              </a:p>
              <a:p>
                <a:pPr marL="457200" lvl="1" indent="0">
                  <a:buNone/>
                </a:pPr>
                <a14:m>
                  <m:oMath xmlns:m="http://schemas.openxmlformats.org/officeDocument/2006/math">
                    <m:r>
                      <a:rPr lang="fr-CH" sz="2400" i="1" dirty="0" smtClean="0">
                        <a:latin typeface="Cambria Math" panose="02040503050406030204" pitchFamily="18" charset="0"/>
                      </a:rPr>
                      <m:t>𝑗</m:t>
                    </m:r>
                    <m:r>
                      <a:rPr lang="fr-CH" sz="2400" i="1">
                        <a:latin typeface="Cambria Math" charset="0"/>
                      </a:rPr>
                      <m:t> </m:t>
                    </m:r>
                  </m:oMath>
                </a14:m>
                <a:r>
                  <a:rPr lang="en-GB" sz="2400" dirty="0">
                    <a:solidFill>
                      <a:srgbClr val="000000"/>
                    </a:solidFill>
                  </a:rPr>
                  <a:t>: item rated by </a:t>
                </a:r>
                <a14:m>
                  <m:oMath xmlns:m="http://schemas.openxmlformats.org/officeDocument/2006/math">
                    <m:r>
                      <a:rPr lang="fr-CH" sz="2400" i="1">
                        <a:latin typeface="Cambria Math" charset="0"/>
                      </a:rPr>
                      <m:t>𝑥</m:t>
                    </m:r>
                  </m:oMath>
                </a14:m>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2" t="-1259"/>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4186641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3717032"/>
                <a:ext cx="8857108" cy="2653606"/>
              </a:xfrm>
            </p:spPr>
            <p:txBody>
              <a:bodyPr/>
              <a:lstStyle/>
              <a:p>
                <a:pPr marL="0" lvl="1" indent="0">
                  <a:buNone/>
                </a:pPr>
                <a:endParaRPr lang="en-US" sz="2400" dirty="0"/>
              </a:p>
              <a:p>
                <a:pPr marL="0" lvl="1" indent="0">
                  <a:buNone/>
                </a:pPr>
                <a:r>
                  <a:rPr lang="en-US" sz="2400" dirty="0"/>
                  <a:t>Closest items: </a:t>
                </a: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item1) = 0.97, </a:t>
                </a: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item4) = 0.58</a:t>
                </a:r>
              </a:p>
              <a:p>
                <a:pPr marL="0" lvl="1" indent="0">
                  <a:buNone/>
                </a:pPr>
                <a:endParaRPr lang="en-GB" sz="2400" dirty="0">
                  <a:solidFill>
                    <a:srgbClr val="000000"/>
                  </a:solidFill>
                </a:endParaRPr>
              </a:p>
              <a:p>
                <a:pPr marL="0" lvl="1" indent="0">
                  <a:buNone/>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fr-CH" sz="2400" i="1">
                              <a:latin typeface="Cambria Math" charset="0"/>
                            </a:rPr>
                            <m:t>𝑟</m:t>
                          </m:r>
                        </m:e>
                        <m:sub>
                          <m:r>
                            <a:rPr lang="fr-CH" sz="2400" b="0" i="1" smtClean="0">
                              <a:latin typeface="Cambria Math" charset="0"/>
                            </a:rPr>
                            <m:t>𝑈</m:t>
                          </m:r>
                        </m:sub>
                      </m:sSub>
                      <m:d>
                        <m:dPr>
                          <m:ctrlPr>
                            <a:rPr lang="fr-CH" sz="2400" i="1">
                              <a:latin typeface="Cambria Math" panose="02040503050406030204" pitchFamily="18" charset="0"/>
                            </a:rPr>
                          </m:ctrlPr>
                        </m:dPr>
                        <m:e>
                          <m:r>
                            <a:rPr lang="fr-CH" sz="2400" b="0" i="1" smtClean="0">
                              <a:latin typeface="Cambria Math" charset="0"/>
                            </a:rPr>
                            <m:t>𝑖𝑡𝑒𝑚</m:t>
                          </m:r>
                          <m:r>
                            <a:rPr lang="fr-CH" sz="2400" b="0" i="1" smtClean="0">
                              <a:latin typeface="Cambria Math" charset="0"/>
                            </a:rPr>
                            <m:t>5</m:t>
                          </m:r>
                        </m:e>
                      </m:d>
                      <m:r>
                        <a:rPr lang="fr-CH" sz="2400" i="1">
                          <a:latin typeface="Cambria Math" charset="0"/>
                        </a:rPr>
                        <m:t>=</m:t>
                      </m:r>
                      <m:r>
                        <m:rPr>
                          <m:nor/>
                        </m:rPr>
                        <a:rPr lang="en-GB" sz="2400" dirty="0">
                          <a:solidFill>
                            <a:srgbClr val="000000"/>
                          </a:solidFill>
                        </a:rPr>
                        <m:t>(0.97</m:t>
                      </m:r>
                      <m:r>
                        <m:rPr>
                          <m:nor/>
                        </m:rPr>
                        <a:rPr lang="fr-CH" sz="2400" b="0" i="0" dirty="0" smtClean="0">
                          <a:solidFill>
                            <a:srgbClr val="000000"/>
                          </a:solidFill>
                        </a:rPr>
                        <m:t>∗</m:t>
                      </m:r>
                      <m:r>
                        <m:rPr>
                          <m:nor/>
                        </m:rPr>
                        <a:rPr lang="en-GB" sz="2400" dirty="0">
                          <a:solidFill>
                            <a:srgbClr val="000000"/>
                          </a:solidFill>
                        </a:rPr>
                        <m:t>5 +0.58∗4)</m:t>
                      </m:r>
                      <m:r>
                        <m:rPr>
                          <m:nor/>
                        </m:rPr>
                        <a:rPr lang="fr-CH" sz="2400" b="0" i="0" dirty="0" smtClean="0">
                          <a:solidFill>
                            <a:srgbClr val="000000"/>
                          </a:solidFill>
                        </a:rPr>
                        <m:t>/</m:t>
                      </m:r>
                      <m:r>
                        <m:rPr>
                          <m:nor/>
                        </m:rPr>
                        <a:rPr lang="en-GB" sz="2400" dirty="0">
                          <a:solidFill>
                            <a:srgbClr val="000000"/>
                          </a:solidFill>
                        </a:rPr>
                        <m:t>(0.97 +0.58)</m:t>
                      </m:r>
                      <m:r>
                        <m:rPr>
                          <m:nor/>
                        </m:rPr>
                        <a:rPr lang="fr-CH" sz="2400" b="0" i="0" dirty="0" smtClean="0">
                          <a:solidFill>
                            <a:srgbClr val="000000"/>
                          </a:solidFill>
                        </a:rPr>
                        <m:t>=4.62</m:t>
                      </m:r>
                      <m:r>
                        <a:rPr lang="fr-CH" sz="2400" b="0" i="1" dirty="0" smtClean="0">
                          <a:solidFill>
                            <a:srgbClr val="000000"/>
                          </a:solidFill>
                          <a:latin typeface="Cambria Math" charset="0"/>
                          <a:ea typeface="Cambria Math" charset="0"/>
                          <a:cs typeface="Cambria Math" charset="0"/>
                        </a:rPr>
                        <m:t>≈5</m:t>
                      </m:r>
                    </m:oMath>
                  </m:oMathPara>
                </a14:m>
                <a:endParaRPr lang="en-GB" sz="2400" dirty="0">
                  <a:solidFill>
                    <a:srgbClr val="000000"/>
                  </a:solidFill>
                </a:endParaRPr>
              </a:p>
              <a:p>
                <a:pPr marL="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3717032"/>
                <a:ext cx="8857108" cy="2653606"/>
              </a:xfrm>
              <a:blipFill rotWithShape="0">
                <a:blip r:embed="rId3"/>
                <a:stretch>
                  <a:fillRect l="-1032" r="-964"/>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graphicFrame>
        <p:nvGraphicFramePr>
          <p:cNvPr id="5" name="Table 4"/>
          <p:cNvGraphicFramePr>
            <a:graphicFrameLocks noGrp="1"/>
          </p:cNvGraphicFramePr>
          <p:nvPr/>
        </p:nvGraphicFramePr>
        <p:xfrm>
          <a:off x="1547664" y="1412776"/>
          <a:ext cx="609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endParaRPr lang="en-GB" dirty="0">
                        <a:latin typeface="Calibri"/>
                        <a:cs typeface="Calibri"/>
                      </a:endParaRPr>
                    </a:p>
                  </a:txBody>
                  <a:tcPr/>
                </a:tc>
                <a:tc>
                  <a:txBody>
                    <a:bodyPr/>
                    <a:lstStyle/>
                    <a:p>
                      <a:r>
                        <a:rPr lang="en-GB" dirty="0">
                          <a:latin typeface="Calibri"/>
                          <a:cs typeface="Calibri"/>
                        </a:rPr>
                        <a:t>Item 1</a:t>
                      </a:r>
                    </a:p>
                  </a:txBody>
                  <a:tcPr/>
                </a:tc>
                <a:tc>
                  <a:txBody>
                    <a:bodyPr/>
                    <a:lstStyle/>
                    <a:p>
                      <a:r>
                        <a:rPr lang="en-GB" dirty="0">
                          <a:latin typeface="Calibri"/>
                          <a:cs typeface="Calibri"/>
                        </a:rPr>
                        <a:t>Item 2</a:t>
                      </a:r>
                    </a:p>
                  </a:txBody>
                  <a:tcPr/>
                </a:tc>
                <a:tc>
                  <a:txBody>
                    <a:bodyPr/>
                    <a:lstStyle/>
                    <a:p>
                      <a:r>
                        <a:rPr lang="en-GB" dirty="0">
                          <a:latin typeface="Calibri"/>
                          <a:cs typeface="Calibri"/>
                        </a:rPr>
                        <a:t>Item 3</a:t>
                      </a:r>
                    </a:p>
                  </a:txBody>
                  <a:tcPr/>
                </a:tc>
                <a:tc>
                  <a:txBody>
                    <a:bodyPr/>
                    <a:lstStyle/>
                    <a:p>
                      <a:r>
                        <a:rPr lang="en-GB" dirty="0">
                          <a:latin typeface="Calibri"/>
                          <a:cs typeface="Calibri"/>
                        </a:rPr>
                        <a:t>Item 4</a:t>
                      </a:r>
                    </a:p>
                  </a:txBody>
                  <a:tcPr/>
                </a:tc>
                <a:tc>
                  <a:txBody>
                    <a:bodyPr/>
                    <a:lstStyle/>
                    <a:p>
                      <a:r>
                        <a:rPr lang="en-GB" dirty="0">
                          <a:latin typeface="Calibri"/>
                          <a:cs typeface="Calibri"/>
                        </a:rPr>
                        <a:t>Item 5</a:t>
                      </a:r>
                    </a:p>
                  </a:txBody>
                  <a:tcPr/>
                </a:tc>
                <a:extLst>
                  <a:ext uri="{0D108BD9-81ED-4DB2-BD59-A6C34878D82A}">
                    <a16:rowId xmlns:a16="http://schemas.microsoft.com/office/drawing/2014/main" val="10000"/>
                  </a:ext>
                </a:extLst>
              </a:tr>
              <a:tr h="370840">
                <a:tc>
                  <a:txBody>
                    <a:bodyPr/>
                    <a:lstStyle/>
                    <a:p>
                      <a:r>
                        <a:rPr lang="en-GB" dirty="0">
                          <a:latin typeface="Calibri"/>
                          <a:cs typeface="Calibri"/>
                        </a:rPr>
                        <a:t>U</a:t>
                      </a:r>
                    </a:p>
                  </a:txBody>
                  <a:tcPr/>
                </a:tc>
                <a:tc>
                  <a:txBody>
                    <a:bodyPr/>
                    <a:lstStyle/>
                    <a:p>
                      <a:r>
                        <a:rPr lang="en-GB" dirty="0">
                          <a:latin typeface="Calibri"/>
                          <a:cs typeface="Calibri"/>
                        </a:rPr>
                        <a:t>5</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4</a:t>
                      </a:r>
                    </a:p>
                  </a:txBody>
                  <a:tcPr/>
                </a:tc>
                <a:tc>
                  <a:txBody>
                    <a:bodyPr/>
                    <a:lstStyle/>
                    <a:p>
                      <a:r>
                        <a:rPr lang="en-GB" dirty="0">
                          <a:latin typeface="Calibri"/>
                          <a:cs typeface="Calibri"/>
                        </a:rPr>
                        <a:t>???</a:t>
                      </a:r>
                    </a:p>
                  </a:txBody>
                  <a:tcPr>
                    <a:solidFill>
                      <a:srgbClr val="FFCC66"/>
                    </a:solidFill>
                  </a:tcPr>
                </a:tc>
                <a:extLst>
                  <a:ext uri="{0D108BD9-81ED-4DB2-BD59-A6C34878D82A}">
                    <a16:rowId xmlns:a16="http://schemas.microsoft.com/office/drawing/2014/main" val="10001"/>
                  </a:ext>
                </a:extLst>
              </a:tr>
              <a:tr h="370840">
                <a:tc>
                  <a:txBody>
                    <a:bodyPr/>
                    <a:lstStyle/>
                    <a:p>
                      <a:r>
                        <a:rPr lang="en-GB" dirty="0">
                          <a:latin typeface="Calibri"/>
                          <a:cs typeface="Calibri"/>
                        </a:rPr>
                        <a:t>User 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2</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70840">
                <a:tc>
                  <a:txBody>
                    <a:bodyPr/>
                    <a:lstStyle/>
                    <a:p>
                      <a:r>
                        <a:rPr lang="en-GB" dirty="0">
                          <a:latin typeface="Calibri"/>
                          <a:cs typeface="Calibri"/>
                        </a:rPr>
                        <a:t>User 2</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5</a:t>
                      </a:r>
                    </a:p>
                  </a:txBody>
                  <a:tcPr/>
                </a:tc>
                <a:extLst>
                  <a:ext uri="{0D108BD9-81ED-4DB2-BD59-A6C34878D82A}">
                    <a16:rowId xmlns:a16="http://schemas.microsoft.com/office/drawing/2014/main" val="10003"/>
                  </a:ext>
                </a:extLst>
              </a:tr>
              <a:tr h="370840">
                <a:tc>
                  <a:txBody>
                    <a:bodyPr/>
                    <a:lstStyle/>
                    <a:p>
                      <a:r>
                        <a:rPr lang="en-GB" dirty="0">
                          <a:latin typeface="Calibri"/>
                          <a:cs typeface="Calibri"/>
                        </a:rPr>
                        <a:t>User 3</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4</a:t>
                      </a:r>
                    </a:p>
                  </a:txBody>
                  <a:tcPr/>
                </a:tc>
                <a:extLst>
                  <a:ext uri="{0D108BD9-81ED-4DB2-BD59-A6C34878D82A}">
                    <a16:rowId xmlns:a16="http://schemas.microsoft.com/office/drawing/2014/main" val="10004"/>
                  </a:ext>
                </a:extLst>
              </a:tr>
              <a:tr h="370840">
                <a:tc>
                  <a:txBody>
                    <a:bodyPr/>
                    <a:lstStyle/>
                    <a:p>
                      <a:r>
                        <a:rPr lang="en-GB" dirty="0">
                          <a:latin typeface="Calibri"/>
                          <a:cs typeface="Calibri"/>
                        </a:rPr>
                        <a:t>User 4</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tc>
                  <a:txBody>
                    <a:bodyPr/>
                    <a:lstStyle/>
                    <a:p>
                      <a:r>
                        <a:rPr lang="en-GB" dirty="0">
                          <a:latin typeface="Calibri"/>
                          <a:cs typeface="Calibri"/>
                        </a:rPr>
                        <a:t>1</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960998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Item-based Collaborative Filtering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Item-based collaborative filtering does not solve the cold-start problem but has better scalability</a:t>
                </a:r>
              </a:p>
              <a:p>
                <a:pPr marL="457200" indent="-457200">
                  <a:buFont typeface="Arial"/>
                  <a:buChar char="•"/>
                </a:pPr>
                <a:r>
                  <a:rPr lang="en-GB" sz="2800" dirty="0">
                    <a:solidFill>
                      <a:srgbClr val="000000"/>
                    </a:solidFill>
                  </a:rPr>
                  <a:t>Calculate all the pair-wise item similarities in advance</a:t>
                </a:r>
              </a:p>
              <a:p>
                <a:pPr marL="457200" indent="-457200">
                  <a:buFont typeface="Arial"/>
                  <a:buChar char="•"/>
                </a:pPr>
                <a:r>
                  <a:rPr lang="en-GB" sz="2800" dirty="0">
                    <a:solidFill>
                      <a:srgbClr val="000000"/>
                    </a:solidFill>
                  </a:rPr>
                  <a:t>Items similarities are more stable</a:t>
                </a:r>
              </a:p>
              <a:p>
                <a:pPr marL="457200" indent="-457200">
                  <a:buFont typeface="Arial"/>
                  <a:buChar char="•"/>
                </a:pPr>
                <a:r>
                  <a:rPr lang="en-GB" sz="2800" dirty="0">
                    <a:solidFill>
                      <a:srgbClr val="000000"/>
                    </a:solidFill>
                  </a:rPr>
                  <a:t>The neighbourhood </a:t>
                </a:r>
                <a14:m>
                  <m:oMath xmlns:m="http://schemas.openxmlformats.org/officeDocument/2006/math">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𝑁</m:t>
                        </m:r>
                      </m:e>
                      <m:sub>
                        <m:r>
                          <a:rPr lang="fr-CH" sz="2800" i="1">
                            <a:latin typeface="Cambria Math" charset="0"/>
                            <a:ea typeface="Cambria Math" charset="0"/>
                            <a:cs typeface="Cambria Math" charset="0"/>
                          </a:rPr>
                          <m:t>𝐼</m:t>
                        </m:r>
                      </m:sub>
                    </m:sSub>
                    <m:r>
                      <m:rPr>
                        <m:brk m:alnAt="7"/>
                      </m:rPr>
                      <a:rPr lang="fr-CH" sz="2800" i="1">
                        <a:latin typeface="Cambria Math" charset="0"/>
                        <a:ea typeface="Cambria Math" charset="0"/>
                        <a:cs typeface="Cambria Math" charset="0"/>
                      </a:rPr>
                      <m:t>(</m:t>
                    </m:r>
                    <m:r>
                      <a:rPr lang="fr-CH" sz="2800" b="0" i="1" smtClean="0">
                        <a:latin typeface="Cambria Math" panose="02040503050406030204" pitchFamily="18" charset="0"/>
                        <a:ea typeface="Cambria Math" charset="0"/>
                        <a:cs typeface="Cambria Math" charset="0"/>
                      </a:rPr>
                      <m:t>𝑖</m:t>
                    </m:r>
                    <m:r>
                      <a:rPr lang="fr-CH" sz="2800" i="1">
                        <a:latin typeface="Cambria Math" charset="0"/>
                        <a:ea typeface="Cambria Math" charset="0"/>
                        <a:cs typeface="Cambria Math" charset="0"/>
                      </a:rPr>
                      <m:t>)</m:t>
                    </m:r>
                  </m:oMath>
                </a14:m>
                <a:r>
                  <a:rPr lang="en-GB" sz="2800" dirty="0">
                    <a:solidFill>
                      <a:srgbClr val="000000"/>
                    </a:solidFill>
                  </a:rPr>
                  <a:t> to be considered at runtime is small</a:t>
                </a:r>
              </a:p>
              <a:p>
                <a:pPr marL="457200" indent="-457200">
                  <a:buFont typeface="Arial"/>
                  <a:buChar char="•"/>
                </a:pPr>
                <a:endParaRPr lang="en-GB" sz="2800" dirty="0">
                  <a:solidFill>
                    <a:srgbClr val="0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2" t="-1259"/>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064943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Recommender System</a:t>
            </a:r>
          </a:p>
        </p:txBody>
      </p:sp>
      <p:sp>
        <p:nvSpPr>
          <p:cNvPr id="3" name="Content Placeholder 2"/>
          <p:cNvSpPr>
            <a:spLocks noGrp="1"/>
          </p:cNvSpPr>
          <p:nvPr>
            <p:ph idx="1"/>
          </p:nvPr>
        </p:nvSpPr>
        <p:spPr/>
        <p:txBody>
          <a:bodyPr/>
          <a:lstStyle/>
          <a:p>
            <a:pPr algn="ctr"/>
            <a:r>
              <a:rPr lang="en-GB" sz="2400" dirty="0"/>
              <a:t>Given a </a:t>
            </a:r>
            <a:r>
              <a:rPr lang="en-GB" sz="2400" i="1" dirty="0"/>
              <a:t>user</a:t>
            </a:r>
            <a:r>
              <a:rPr lang="en-GB" sz="2400" dirty="0"/>
              <a:t> model and a set of </a:t>
            </a:r>
            <a:r>
              <a:rPr lang="en-GB" sz="2400" i="1" dirty="0"/>
              <a:t>items</a:t>
            </a:r>
            <a:r>
              <a:rPr lang="en-GB" sz="2400" dirty="0"/>
              <a:t>, a recommender system is a function that helps to match users with items</a:t>
            </a:r>
            <a:r>
              <a:rPr lang="en-GB" sz="2400" i="1" dirty="0"/>
              <a:t> </a:t>
            </a:r>
            <a:r>
              <a:rPr lang="en-GB" sz="2400" dirty="0"/>
              <a:t>by </a:t>
            </a:r>
            <a:r>
              <a:rPr lang="en-GB" sz="2400" i="1" dirty="0"/>
              <a:t>ranking</a:t>
            </a:r>
            <a:r>
              <a:rPr lang="en-GB" sz="2400" dirty="0"/>
              <a:t> the items in order of decreasing </a:t>
            </a:r>
            <a:r>
              <a:rPr lang="en-GB" sz="2400" i="1" dirty="0"/>
              <a:t>relevance</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48" name="Picture 47"/>
          <p:cNvPicPr>
            <a:picLocks noChangeAspect="1"/>
          </p:cNvPicPr>
          <p:nvPr/>
        </p:nvPicPr>
        <p:blipFill>
          <a:blip r:embed="rId3"/>
          <a:stretch>
            <a:fillRect/>
          </a:stretch>
        </p:blipFill>
        <p:spPr>
          <a:xfrm>
            <a:off x="2555776" y="3068960"/>
            <a:ext cx="1162968" cy="1162968"/>
          </a:xfrm>
          <a:prstGeom prst="rect">
            <a:avLst/>
          </a:prstGeom>
        </p:spPr>
      </p:pic>
      <p:pic>
        <p:nvPicPr>
          <p:cNvPr id="49" name="Picture 48"/>
          <p:cNvPicPr>
            <a:picLocks noChangeAspect="1"/>
          </p:cNvPicPr>
          <p:nvPr/>
        </p:nvPicPr>
        <p:blipFill>
          <a:blip r:embed="rId4"/>
          <a:stretch>
            <a:fillRect/>
          </a:stretch>
        </p:blipFill>
        <p:spPr>
          <a:xfrm>
            <a:off x="4360251" y="2492896"/>
            <a:ext cx="1008112" cy="1008112"/>
          </a:xfrm>
          <a:prstGeom prst="rect">
            <a:avLst/>
          </a:prstGeom>
        </p:spPr>
      </p:pic>
      <p:pic>
        <p:nvPicPr>
          <p:cNvPr id="55" name="Picture 54"/>
          <p:cNvPicPr>
            <a:picLocks noChangeAspect="1"/>
          </p:cNvPicPr>
          <p:nvPr/>
        </p:nvPicPr>
        <p:blipFill>
          <a:blip r:embed="rId5"/>
          <a:stretch>
            <a:fillRect/>
          </a:stretch>
        </p:blipFill>
        <p:spPr>
          <a:xfrm>
            <a:off x="4355850" y="3371951"/>
            <a:ext cx="1018952" cy="1018952"/>
          </a:xfrm>
          <a:prstGeom prst="rect">
            <a:avLst/>
          </a:prstGeom>
        </p:spPr>
      </p:pic>
      <p:pic>
        <p:nvPicPr>
          <p:cNvPr id="56" name="Picture 55"/>
          <p:cNvPicPr>
            <a:picLocks noChangeAspect="1"/>
          </p:cNvPicPr>
          <p:nvPr/>
        </p:nvPicPr>
        <p:blipFill>
          <a:blip r:embed="rId6"/>
          <a:stretch>
            <a:fillRect/>
          </a:stretch>
        </p:blipFill>
        <p:spPr>
          <a:xfrm>
            <a:off x="4469282" y="4452022"/>
            <a:ext cx="792088" cy="792088"/>
          </a:xfrm>
          <a:prstGeom prst="rect">
            <a:avLst/>
          </a:prstGeom>
        </p:spPr>
      </p:pic>
      <p:sp>
        <p:nvSpPr>
          <p:cNvPr id="5" name="Rectangle 4">
            <a:extLst>
              <a:ext uri="{FF2B5EF4-FFF2-40B4-BE49-F238E27FC236}">
                <a16:creationId xmlns:a16="http://schemas.microsoft.com/office/drawing/2014/main" id="{03E85B7A-D782-3648-BC9D-3A7015C6D76F}"/>
              </a:ext>
            </a:extLst>
          </p:cNvPr>
          <p:cNvSpPr/>
          <p:nvPr/>
        </p:nvSpPr>
        <p:spPr>
          <a:xfrm>
            <a:off x="2555776" y="5545764"/>
            <a:ext cx="4155946" cy="523220"/>
          </a:xfrm>
          <a:prstGeom prst="rect">
            <a:avLst/>
          </a:prstGeom>
        </p:spPr>
        <p:txBody>
          <a:bodyPr wrap="none">
            <a:spAutoFit/>
          </a:bodyPr>
          <a:lstStyle/>
          <a:p>
            <a:r>
              <a:rPr lang="en-GB" sz="2800" dirty="0">
                <a:latin typeface="Calibri" panose="020F0502020204030204" pitchFamily="34" charset="0"/>
                <a:cs typeface="Calibri" panose="020F0502020204030204" pitchFamily="34" charset="0"/>
              </a:rPr>
              <a:t>Learning a ranking function</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540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dirty="0">
                <a:ea typeface="MS PGothic" charset="-128"/>
              </a:rPr>
              <a:t>Given 3 users with ratings…</a:t>
            </a:r>
          </a:p>
        </p:txBody>
      </p:sp>
      <p:sp>
        <p:nvSpPr>
          <p:cNvPr id="13314" name="TPAnswers" title="Answer Text"/>
          <p:cNvSpPr>
            <a:spLocks noGrp="1"/>
          </p:cNvSpPr>
          <p:nvPr>
            <p:ph idx="1"/>
            <p:custDataLst>
              <p:tags r:id="rId2"/>
            </p:custDataLst>
          </p:nvPr>
        </p:nvSpPr>
        <p:spPr>
          <a:xfrm>
            <a:off x="457200" y="3501008"/>
            <a:ext cx="8027988" cy="2869630"/>
          </a:xfrm>
        </p:spPr>
        <p:txBody>
          <a:bodyPr>
            <a:normAutofit/>
          </a:bodyPr>
          <a:lstStyle/>
          <a:p>
            <a:pPr marL="514350" indent="-514350">
              <a:buFont typeface="+mj-lt"/>
              <a:buAutoNum type="alphaUcPeriod"/>
            </a:pP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u2) &gt;  </a:t>
            </a: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u3)</a:t>
            </a:r>
          </a:p>
          <a:p>
            <a:pPr marL="514350" indent="-514350">
              <a:buFont typeface="+mj-lt"/>
              <a:buAutoNum type="alphaUcPeriod"/>
            </a:pP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u2) = </a:t>
            </a: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u3)</a:t>
            </a:r>
          </a:p>
          <a:p>
            <a:pPr marL="514350" indent="-514350">
              <a:buFont typeface="+mj-lt"/>
              <a:buAutoNum type="alphaUcPeriod"/>
            </a:pP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u2) &lt; </a:t>
            </a: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u3)</a:t>
            </a:r>
          </a:p>
        </p:txBody>
      </p:sp>
      <p:sp>
        <p:nvSpPr>
          <p:cNvPr id="2" name="Footer Placeholder 1">
            <a:extLst>
              <a:ext uri="{FF2B5EF4-FFF2-40B4-BE49-F238E27FC236}">
                <a16:creationId xmlns:a16="http://schemas.microsoft.com/office/drawing/2014/main" id="{C7AA97CC-50A6-3045-8E1F-12D42309EE45}"/>
              </a:ext>
            </a:extLst>
          </p:cNvPr>
          <p:cNvSpPr>
            <a:spLocks noGrp="1"/>
          </p:cNvSpPr>
          <p:nvPr>
            <p:ph type="ftr" sz="quarter" idx="10"/>
          </p:nvPr>
        </p:nvSpPr>
        <p:spPr/>
        <p:txBody>
          <a:bodyPr/>
          <a:lstStyle/>
          <a:p>
            <a:pPr>
              <a:defRPr/>
            </a:pPr>
            <a:r>
              <a:rPr lang="en-US"/>
              <a:t>©2024, Karl Aberer, EPFL-IC, Laboratoire de systèmes d'informations répartis </a:t>
            </a:r>
          </a:p>
        </p:txBody>
      </p:sp>
      <p:pic>
        <p:nvPicPr>
          <p:cNvPr id="8" name="TPChart" hidden="1" title="Results Chart">
            <a:extLst>
              <a:ext uri="{FF2B5EF4-FFF2-40B4-BE49-F238E27FC236}">
                <a16:creationId xmlns:a16="http://schemas.microsoft.com/office/drawing/2014/main" id="{35DE7D9C-AFAE-744F-9804-741C36BCA150}"/>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5868144" y="1600200"/>
            <a:ext cx="3212356" cy="4133056"/>
          </a:xfrm>
          <a:prstGeom prst="rect">
            <a:avLst/>
          </a:prstGeom>
        </p:spPr>
      </p:pic>
      <p:sp>
        <p:nvSpPr>
          <p:cNvPr id="6" name="Rectangle 5">
            <a:extLst>
              <a:ext uri="{FF2B5EF4-FFF2-40B4-BE49-F238E27FC236}">
                <a16:creationId xmlns:a16="http://schemas.microsoft.com/office/drawing/2014/main" id="{A4EF1E9D-183B-C24A-A0FB-68BC3846E63B}"/>
              </a:ext>
            </a:extLst>
          </p:cNvPr>
          <p:cNvSpPr/>
          <p:nvPr/>
        </p:nvSpPr>
        <p:spPr>
          <a:xfrm>
            <a:off x="457200" y="1631124"/>
            <a:ext cx="3275856" cy="1569660"/>
          </a:xfrm>
          <a:prstGeom prst="rect">
            <a:avLst/>
          </a:prstGeom>
        </p:spPr>
        <p:txBody>
          <a:bodyPr wrap="square">
            <a:spAutoFit/>
          </a:bodyPr>
          <a:lstStyle/>
          <a:p>
            <a:pPr marL="0" indent="0" algn="l">
              <a:buNone/>
            </a:pPr>
            <a:r>
              <a:rPr lang="en-US" altLang="en-US" sz="3200" dirty="0">
                <a:latin typeface="Calibri" panose="020F0502020204030204" pitchFamily="34" charset="0"/>
                <a:ea typeface="MS PGothic" charset="-128"/>
                <a:cs typeface="Calibri" panose="020F0502020204030204" pitchFamily="34" charset="0"/>
              </a:rPr>
              <a:t>u1: 	1	3</a:t>
            </a:r>
          </a:p>
          <a:p>
            <a:pPr marL="0" indent="0" algn="l">
              <a:buNone/>
            </a:pPr>
            <a:r>
              <a:rPr lang="en-US" altLang="en-US" sz="3200" dirty="0">
                <a:latin typeface="Calibri" panose="020F0502020204030204" pitchFamily="34" charset="0"/>
                <a:ea typeface="MS PGothic" charset="-128"/>
                <a:cs typeface="Calibri" panose="020F0502020204030204" pitchFamily="34" charset="0"/>
              </a:rPr>
              <a:t>u2:	2	4</a:t>
            </a:r>
          </a:p>
          <a:p>
            <a:pPr marL="0" indent="0" algn="l">
              <a:buNone/>
            </a:pPr>
            <a:r>
              <a:rPr lang="en-US" altLang="en-US" sz="3200" dirty="0">
                <a:latin typeface="Calibri" panose="020F0502020204030204" pitchFamily="34" charset="0"/>
                <a:ea typeface="MS PGothic" charset="-128"/>
                <a:cs typeface="Calibri" panose="020F0502020204030204" pitchFamily="34" charset="0"/>
              </a:rPr>
              <a:t>u3:	1	4</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sz="3200" dirty="0">
                <a:ea typeface="MS PGothic" charset="-128"/>
              </a:rPr>
              <a:t>Item-based collaborative filtering addresses better the cold-start problem because …</a:t>
            </a:r>
          </a:p>
        </p:txBody>
      </p:sp>
      <p:sp>
        <p:nvSpPr>
          <p:cNvPr id="13314" name="TPAnswers" title="Answer Text"/>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dirty="0">
                <a:ea typeface="MS PGothic" charset="-128"/>
              </a:rPr>
              <a:t>usually there are fewer items than users</a:t>
            </a:r>
          </a:p>
          <a:p>
            <a:pPr marL="514350" indent="-514350">
              <a:buFont typeface="Arial" charset="0"/>
              <a:buAutoNum type="alphaUcPeriod"/>
            </a:pPr>
            <a:r>
              <a:rPr lang="en-US" altLang="en-US" dirty="0">
                <a:ea typeface="MS PGothic" charset="-128"/>
              </a:rPr>
              <a:t>it uses ratings from items with similar content</a:t>
            </a:r>
          </a:p>
          <a:p>
            <a:pPr marL="514350" indent="-514350">
              <a:buFont typeface="Arial" charset="0"/>
              <a:buAutoNum type="alphaUcPeriod"/>
            </a:pPr>
            <a:r>
              <a:rPr lang="en-US" altLang="en-US" dirty="0">
                <a:ea typeface="MS PGothic" charset="-128"/>
              </a:rPr>
              <a:t>item similarities can be pre-computed</a:t>
            </a:r>
          </a:p>
          <a:p>
            <a:pPr marL="514350" indent="-514350">
              <a:buFont typeface="Arial" charset="0"/>
              <a:buAutoNum type="alphaUcPeriod"/>
            </a:pPr>
            <a:r>
              <a:rPr lang="en-US" altLang="en-US" dirty="0">
                <a:ea typeface="MS PGothic" charset="-128"/>
              </a:rPr>
              <a:t>none of the above</a:t>
            </a:r>
          </a:p>
        </p:txBody>
      </p:sp>
      <p:sp>
        <p:nvSpPr>
          <p:cNvPr id="2" name="Footer Placeholder 1">
            <a:extLst>
              <a:ext uri="{FF2B5EF4-FFF2-40B4-BE49-F238E27FC236}">
                <a16:creationId xmlns:a16="http://schemas.microsoft.com/office/drawing/2014/main" id="{16F4A727-40F9-EE46-8D9D-588D21AAD1F8}"/>
              </a:ext>
            </a:extLst>
          </p:cNvPr>
          <p:cNvSpPr>
            <a:spLocks noGrp="1"/>
          </p:cNvSpPr>
          <p:nvPr>
            <p:ph type="ftr" sz="quarter" idx="10"/>
          </p:nvPr>
        </p:nvSpPr>
        <p:spPr/>
        <p:txBody>
          <a:bodyPr/>
          <a:lstStyle/>
          <a:p>
            <a:pPr>
              <a:defRPr/>
            </a:pPr>
            <a:r>
              <a:rPr lang="en-US"/>
              <a:t>©2024, Karl Aberer, EPFL-IC, Laboratoire de systèmes d'informations répartis </a:t>
            </a:r>
          </a:p>
        </p:txBody>
      </p:sp>
      <p:pic>
        <p:nvPicPr>
          <p:cNvPr id="7" name="TPChart" hidden="1" title="Results Chart">
            <a:extLst>
              <a:ext uri="{FF2B5EF4-FFF2-40B4-BE49-F238E27FC236}">
                <a16:creationId xmlns:a16="http://schemas.microsoft.com/office/drawing/2014/main" id="{45357A8F-0D8A-5949-A786-B1A3D52F0EF4}"/>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2.2 Content-based Recommendation</a:t>
            </a:r>
          </a:p>
        </p:txBody>
      </p:sp>
      <p:sp>
        <p:nvSpPr>
          <p:cNvPr id="3" name="Content Placeholder 2"/>
          <p:cNvSpPr>
            <a:spLocks noGrp="1"/>
          </p:cNvSpPr>
          <p:nvPr>
            <p:ph idx="1"/>
          </p:nvPr>
        </p:nvSpPr>
        <p:spPr/>
        <p:txBody>
          <a:bodyPr/>
          <a:lstStyle/>
          <a:p>
            <a:r>
              <a:rPr lang="en-GB" sz="2800" dirty="0">
                <a:solidFill>
                  <a:srgbClr val="000000"/>
                </a:solidFill>
              </a:rPr>
              <a:t>Collaborative filtering uses only ratings, it does not exploit any other information about the items</a:t>
            </a:r>
          </a:p>
          <a:p>
            <a:endParaRPr lang="en-GB" sz="2800" dirty="0">
              <a:solidFill>
                <a:srgbClr val="000000"/>
              </a:solidFill>
            </a:endParaRPr>
          </a:p>
          <a:p>
            <a:r>
              <a:rPr lang="en-GB" sz="2800" dirty="0">
                <a:solidFill>
                  <a:srgbClr val="000000"/>
                </a:solidFill>
              </a:rPr>
              <a:t>However, the </a:t>
            </a:r>
            <a:r>
              <a:rPr lang="en-GB" sz="2800" i="1" dirty="0">
                <a:solidFill>
                  <a:srgbClr val="000000"/>
                </a:solidFill>
              </a:rPr>
              <a:t>content</a:t>
            </a:r>
            <a:r>
              <a:rPr lang="en-GB" sz="2800" dirty="0">
                <a:solidFill>
                  <a:srgbClr val="000000"/>
                </a:solidFill>
              </a:rPr>
              <a:t> of the item might provide some useful information</a:t>
            </a:r>
          </a:p>
          <a:p>
            <a:pPr marL="457200" indent="-457200">
              <a:buFont typeface="Arial"/>
              <a:buChar char="•"/>
            </a:pPr>
            <a:r>
              <a:rPr lang="en-GB" sz="2800" dirty="0">
                <a:solidFill>
                  <a:srgbClr val="000000"/>
                </a:solidFill>
              </a:rPr>
              <a:t>E.g., recommend sci-fi novels to users who liked Asimov books in the past</a:t>
            </a:r>
          </a:p>
          <a:p>
            <a:endParaRPr lang="en-GB" sz="2400" dirty="0">
              <a:solidFill>
                <a:srgbClr val="000000"/>
              </a:solidFill>
            </a:endParaRP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899800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Content-based Recommendation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The basic technique</a:t>
                </a:r>
              </a:p>
              <a:p>
                <a:pPr marL="457200" indent="-457200">
                  <a:buFont typeface="Arial"/>
                  <a:buChar char="•"/>
                </a:pPr>
                <a:r>
                  <a:rPr lang="en-GB" sz="2800" dirty="0">
                    <a:solidFill>
                      <a:srgbClr val="000000"/>
                    </a:solidFill>
                  </a:rPr>
                  <a:t>Given the items that have been rated by user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in the past</a:t>
                </a:r>
              </a:p>
              <a:p>
                <a:endParaRPr lang="en-GB" sz="2800" dirty="0">
                  <a:solidFill>
                    <a:srgbClr val="000000"/>
                  </a:solidFill>
                </a:endParaRPr>
              </a:p>
              <a:p>
                <a:pPr marL="1200150" lvl="1" indent="-457200">
                  <a:buFont typeface="+mj-lt"/>
                  <a:buAutoNum type="arabicPeriod"/>
                </a:pPr>
                <a:r>
                  <a:rPr lang="en-GB" sz="2400" dirty="0">
                    <a:solidFill>
                      <a:srgbClr val="000000"/>
                    </a:solidFill>
                  </a:rPr>
                  <a:t>Find the items that are similar to the past items</a:t>
                </a:r>
              </a:p>
              <a:p>
                <a:pPr marL="1200150" lvl="1" indent="-457200">
                  <a:buFont typeface="+mj-lt"/>
                  <a:buAutoNum type="arabicPeriod"/>
                </a:pPr>
                <a:r>
                  <a:rPr lang="en-GB" sz="2400" dirty="0">
                    <a:solidFill>
                      <a:srgbClr val="000000"/>
                    </a:solidFill>
                  </a:rPr>
                  <a:t>Aggregate the ratings of the most similar items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284844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Content-based Recommendation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Most methods originate from information retrieval to extract the content of an item</a:t>
                </a:r>
              </a:p>
              <a:p>
                <a:endParaRPr lang="en-GB" sz="2400" dirty="0">
                  <a:solidFill>
                    <a:srgbClr val="000000"/>
                  </a:solidFill>
                </a:endParaRPr>
              </a:p>
              <a:p>
                <a:pPr marL="0" lvl="1" indent="0">
                  <a:buNone/>
                </a:pPr>
                <a:r>
                  <a:rPr lang="en-GB" sz="2800" dirty="0">
                    <a:solidFill>
                      <a:srgbClr val="000000"/>
                    </a:solidFill>
                  </a:rPr>
                  <a:t>Given an item </a:t>
                </a:r>
                <a14:m>
                  <m:oMath xmlns:m="http://schemas.openxmlformats.org/officeDocument/2006/math">
                    <m:r>
                      <a:rPr lang="en-GB" sz="2800" i="1" dirty="0" smtClean="0">
                        <a:solidFill>
                          <a:srgbClr val="000000"/>
                        </a:solidFill>
                        <a:latin typeface="Cambria Math" panose="02040503050406030204" pitchFamily="18" charset="0"/>
                      </a:rPr>
                      <m:t>𝑖</m:t>
                    </m:r>
                  </m:oMath>
                </a14:m>
                <a:r>
                  <a:rPr lang="en-GB" sz="2800" i="1" dirty="0">
                    <a:solidFill>
                      <a:srgbClr val="000000"/>
                    </a:solidFill>
                  </a:rPr>
                  <a:t> </a:t>
                </a:r>
                <a:r>
                  <a:rPr lang="en-GB" sz="2800" dirty="0">
                    <a:solidFill>
                      <a:srgbClr val="000000"/>
                    </a:solidFill>
                  </a:rPr>
                  <a:t>and a term </a:t>
                </a:r>
                <a14:m>
                  <m:oMath xmlns:m="http://schemas.openxmlformats.org/officeDocument/2006/math">
                    <m:r>
                      <a:rPr lang="en-GB" sz="2800" i="1" dirty="0" smtClean="0">
                        <a:solidFill>
                          <a:srgbClr val="000000"/>
                        </a:solidFill>
                        <a:latin typeface="Cambria Math" panose="02040503050406030204" pitchFamily="18" charset="0"/>
                      </a:rPr>
                      <m:t>𝑡</m:t>
                    </m:r>
                  </m:oMath>
                </a14:m>
                <a:r>
                  <a:rPr lang="en-GB" sz="2800" dirty="0">
                    <a:solidFill>
                      <a:srgbClr val="000000"/>
                    </a:solidFill>
                  </a:rPr>
                  <a:t> (</a:t>
                </a:r>
                <a:r>
                  <a:rPr lang="en-GB" dirty="0">
                    <a:solidFill>
                      <a:srgbClr val="000000"/>
                    </a:solidFill>
                  </a:rPr>
                  <a:t>e.g. movie synopsis, book review), compute the </a:t>
                </a:r>
                <a:r>
                  <a:rPr lang="en-GB" dirty="0" err="1">
                    <a:solidFill>
                      <a:srgbClr val="000000"/>
                    </a:solidFill>
                  </a:rPr>
                  <a:t>tf-idf</a:t>
                </a:r>
                <a:r>
                  <a:rPr lang="en-GB" dirty="0">
                    <a:solidFill>
                      <a:srgbClr val="000000"/>
                    </a:solidFill>
                  </a:rPr>
                  <a:t> weights</a:t>
                </a:r>
              </a:p>
              <a:p>
                <a:pPr marL="0" lvl="1" indent="0">
                  <a:buNone/>
                </a:pPr>
                <a14:m>
                  <m:oMathPara xmlns:m="http://schemas.openxmlformats.org/officeDocument/2006/math">
                    <m:oMathParaPr>
                      <m:jc m:val="centerGroup"/>
                    </m:oMathParaPr>
                    <m:oMath xmlns:m="http://schemas.openxmlformats.org/officeDocument/2006/math">
                      <m:r>
                        <a:rPr lang="fr-CH" b="0" i="1" smtClean="0">
                          <a:solidFill>
                            <a:srgbClr val="000000"/>
                          </a:solidFill>
                          <a:latin typeface="Cambria Math" panose="02040503050406030204" pitchFamily="18" charset="0"/>
                        </a:rPr>
                        <m:t>𝑤</m:t>
                      </m:r>
                      <m:d>
                        <m:dPr>
                          <m:ctrlPr>
                            <a:rPr lang="fr-CH" b="0" i="1" smtClean="0">
                              <a:solidFill>
                                <a:srgbClr val="000000"/>
                              </a:solidFill>
                              <a:latin typeface="Cambria Math" panose="02040503050406030204" pitchFamily="18" charset="0"/>
                            </a:rPr>
                          </m:ctrlPr>
                        </m:dPr>
                        <m:e>
                          <m:r>
                            <a:rPr lang="fr-CH" b="0" i="1" smtClean="0">
                              <a:solidFill>
                                <a:srgbClr val="000000"/>
                              </a:solidFill>
                              <a:latin typeface="Cambria Math" panose="02040503050406030204" pitchFamily="18" charset="0"/>
                            </a:rPr>
                            <m:t>𝑡</m:t>
                          </m:r>
                          <m:r>
                            <a:rPr lang="fr-CH" b="0" i="1" smtClean="0">
                              <a:solidFill>
                                <a:srgbClr val="000000"/>
                              </a:solidFill>
                              <a:latin typeface="Cambria Math" panose="02040503050406030204" pitchFamily="18" charset="0"/>
                            </a:rPr>
                            <m:t>,</m:t>
                          </m:r>
                          <m:r>
                            <a:rPr lang="fr-CH" b="0" i="1" smtClean="0">
                              <a:solidFill>
                                <a:srgbClr val="000000"/>
                              </a:solidFill>
                              <a:latin typeface="Cambria Math" panose="02040503050406030204" pitchFamily="18" charset="0"/>
                            </a:rPr>
                            <m:t>𝑖</m:t>
                          </m:r>
                        </m:e>
                      </m:d>
                      <m:r>
                        <a:rPr lang="fr-CH" b="0" i="1" smtClean="0">
                          <a:solidFill>
                            <a:srgbClr val="000000"/>
                          </a:solidFill>
                          <a:latin typeface="Cambria Math" panose="02040503050406030204" pitchFamily="18" charset="0"/>
                        </a:rPr>
                        <m:t>=</m:t>
                      </m:r>
                      <m:r>
                        <a:rPr lang="fr-CH" b="0" i="1" smtClean="0">
                          <a:solidFill>
                            <a:srgbClr val="000000"/>
                          </a:solidFill>
                          <a:latin typeface="Cambria Math" panose="02040503050406030204" pitchFamily="18" charset="0"/>
                        </a:rPr>
                        <m:t>𝑡𝑓</m:t>
                      </m:r>
                      <m:d>
                        <m:dPr>
                          <m:ctrlPr>
                            <a:rPr lang="fr-CH" b="0" i="1" smtClean="0">
                              <a:solidFill>
                                <a:srgbClr val="000000"/>
                              </a:solidFill>
                              <a:latin typeface="Cambria Math" panose="02040503050406030204" pitchFamily="18" charset="0"/>
                            </a:rPr>
                          </m:ctrlPr>
                        </m:dPr>
                        <m:e>
                          <m:r>
                            <a:rPr lang="fr-CH" b="0" i="1" smtClean="0">
                              <a:solidFill>
                                <a:srgbClr val="000000"/>
                              </a:solidFill>
                              <a:latin typeface="Cambria Math" panose="02040503050406030204" pitchFamily="18" charset="0"/>
                            </a:rPr>
                            <m:t>𝑡</m:t>
                          </m:r>
                          <m:r>
                            <a:rPr lang="fr-CH" b="0" i="1" smtClean="0">
                              <a:solidFill>
                                <a:srgbClr val="000000"/>
                              </a:solidFill>
                              <a:latin typeface="Cambria Math" panose="02040503050406030204" pitchFamily="18" charset="0"/>
                            </a:rPr>
                            <m:t>,</m:t>
                          </m:r>
                          <m:r>
                            <a:rPr lang="fr-CH" b="0" i="1" smtClean="0">
                              <a:solidFill>
                                <a:srgbClr val="000000"/>
                              </a:solidFill>
                              <a:latin typeface="Cambria Math" panose="02040503050406030204" pitchFamily="18" charset="0"/>
                            </a:rPr>
                            <m:t>𝑖</m:t>
                          </m:r>
                        </m:e>
                      </m:d>
                      <m:r>
                        <a:rPr lang="fr-CH" b="0" i="1" smtClean="0">
                          <a:solidFill>
                            <a:srgbClr val="000000"/>
                          </a:solidFill>
                          <a:latin typeface="Cambria Math" panose="02040503050406030204" pitchFamily="18" charset="0"/>
                        </a:rPr>
                        <m:t>𝑖𝑑𝑓</m:t>
                      </m:r>
                      <m:d>
                        <m:dPr>
                          <m:ctrlPr>
                            <a:rPr lang="fr-CH" b="0" i="1" smtClean="0">
                              <a:solidFill>
                                <a:srgbClr val="000000"/>
                              </a:solidFill>
                              <a:latin typeface="Cambria Math" panose="02040503050406030204" pitchFamily="18" charset="0"/>
                            </a:rPr>
                          </m:ctrlPr>
                        </m:dPr>
                        <m:e>
                          <m:r>
                            <a:rPr lang="fr-CH" b="0" i="1" smtClean="0">
                              <a:solidFill>
                                <a:srgbClr val="000000"/>
                              </a:solidFill>
                              <a:latin typeface="Cambria Math" panose="02040503050406030204" pitchFamily="18" charset="0"/>
                            </a:rPr>
                            <m:t>𝑡</m:t>
                          </m:r>
                        </m:e>
                      </m:d>
                      <m:r>
                        <a:rPr lang="fr-CH" b="0" i="1" smtClean="0">
                          <a:solidFill>
                            <a:srgbClr val="000000"/>
                          </a:solidFill>
                          <a:latin typeface="Cambria Math" panose="02040503050406030204" pitchFamily="18" charset="0"/>
                        </a:rPr>
                        <m:t>=</m:t>
                      </m:r>
                      <m:f>
                        <m:fPr>
                          <m:ctrlPr>
                            <a:rPr lang="fr-CH" b="0" i="1" smtClean="0">
                              <a:solidFill>
                                <a:srgbClr val="000000"/>
                              </a:solidFill>
                              <a:latin typeface="Cambria Math" panose="02040503050406030204" pitchFamily="18" charset="0"/>
                            </a:rPr>
                          </m:ctrlPr>
                        </m:fPr>
                        <m:num>
                          <m:r>
                            <a:rPr lang="fr-CH" b="0" i="1" smtClean="0">
                              <a:solidFill>
                                <a:srgbClr val="000000"/>
                              </a:solidFill>
                              <a:latin typeface="Cambria Math" panose="02040503050406030204" pitchFamily="18" charset="0"/>
                            </a:rPr>
                            <m:t>𝑓𝑟𝑒𝑞</m:t>
                          </m:r>
                          <m:r>
                            <a:rPr lang="fr-CH" b="0" i="1" smtClean="0">
                              <a:solidFill>
                                <a:srgbClr val="000000"/>
                              </a:solidFill>
                              <a:latin typeface="Cambria Math" panose="02040503050406030204" pitchFamily="18" charset="0"/>
                            </a:rPr>
                            <m:t>(</m:t>
                          </m:r>
                          <m:r>
                            <a:rPr lang="fr-CH" b="0" i="1" smtClean="0">
                              <a:solidFill>
                                <a:srgbClr val="000000"/>
                              </a:solidFill>
                              <a:latin typeface="Cambria Math" panose="02040503050406030204" pitchFamily="18" charset="0"/>
                            </a:rPr>
                            <m:t>𝑡</m:t>
                          </m:r>
                          <m:r>
                            <a:rPr lang="fr-CH" b="0" i="1" smtClean="0">
                              <a:solidFill>
                                <a:srgbClr val="000000"/>
                              </a:solidFill>
                              <a:latin typeface="Cambria Math" panose="02040503050406030204" pitchFamily="18" charset="0"/>
                            </a:rPr>
                            <m:t>,</m:t>
                          </m:r>
                          <m:r>
                            <a:rPr lang="fr-CH" b="0" i="1" smtClean="0">
                              <a:solidFill>
                                <a:srgbClr val="000000"/>
                              </a:solidFill>
                              <a:latin typeface="Cambria Math" panose="02040503050406030204" pitchFamily="18" charset="0"/>
                            </a:rPr>
                            <m:t>𝑖</m:t>
                          </m:r>
                          <m:r>
                            <a:rPr lang="fr-CH" b="0" i="1" smtClean="0">
                              <a:solidFill>
                                <a:srgbClr val="000000"/>
                              </a:solidFill>
                              <a:latin typeface="Cambria Math" panose="02040503050406030204" pitchFamily="18" charset="0"/>
                            </a:rPr>
                            <m:t>)</m:t>
                          </m:r>
                        </m:num>
                        <m:den>
                          <m:func>
                            <m:funcPr>
                              <m:ctrlPr>
                                <a:rPr lang="fr-CH" b="0" i="1" smtClean="0">
                                  <a:solidFill>
                                    <a:srgbClr val="000000"/>
                                  </a:solidFill>
                                  <a:latin typeface="Cambria Math" panose="02040503050406030204" pitchFamily="18" charset="0"/>
                                </a:rPr>
                              </m:ctrlPr>
                            </m:funcPr>
                            <m:fName>
                              <m:limLow>
                                <m:limLowPr>
                                  <m:ctrlPr>
                                    <a:rPr lang="fr-CH" b="0" i="1" smtClean="0">
                                      <a:solidFill>
                                        <a:srgbClr val="000000"/>
                                      </a:solidFill>
                                      <a:latin typeface="Cambria Math" panose="02040503050406030204" pitchFamily="18" charset="0"/>
                                    </a:rPr>
                                  </m:ctrlPr>
                                </m:limLowPr>
                                <m:e>
                                  <m:r>
                                    <m:rPr>
                                      <m:sty m:val="p"/>
                                    </m:rPr>
                                    <a:rPr lang="fr-CH" b="0" i="0" smtClean="0">
                                      <a:solidFill>
                                        <a:srgbClr val="000000"/>
                                      </a:solidFill>
                                      <a:latin typeface="Cambria Math" panose="02040503050406030204" pitchFamily="18" charset="0"/>
                                    </a:rPr>
                                    <m:t>max</m:t>
                                  </m:r>
                                </m:e>
                                <m:lim>
                                  <m:r>
                                    <a:rPr lang="fr-CH" b="0" i="1" smtClean="0">
                                      <a:solidFill>
                                        <a:srgbClr val="000000"/>
                                      </a:solidFill>
                                      <a:latin typeface="Cambria Math" panose="02040503050406030204" pitchFamily="18" charset="0"/>
                                    </a:rPr>
                                    <m:t>𝑠</m:t>
                                  </m:r>
                                  <m:r>
                                    <a:rPr lang="fr-CH" b="0" i="1" smtClean="0">
                                      <a:solidFill>
                                        <a:srgbClr val="000000"/>
                                      </a:solidFill>
                                      <a:latin typeface="Cambria Math" panose="02040503050406030204" pitchFamily="18" charset="0"/>
                                      <a:ea typeface="Cambria Math" panose="02040503050406030204" pitchFamily="18" charset="0"/>
                                    </a:rPr>
                                    <m:t>∈</m:t>
                                  </m:r>
                                  <m:r>
                                    <a:rPr lang="fr-CH" b="0" i="1" smtClean="0">
                                      <a:solidFill>
                                        <a:srgbClr val="000000"/>
                                      </a:solidFill>
                                      <a:latin typeface="Cambria Math" panose="02040503050406030204" pitchFamily="18" charset="0"/>
                                      <a:ea typeface="Cambria Math" panose="02040503050406030204" pitchFamily="18" charset="0"/>
                                    </a:rPr>
                                    <m:t>𝑉</m:t>
                                  </m:r>
                                </m:lim>
                              </m:limLow>
                            </m:fName>
                            <m:e>
                              <m:r>
                                <a:rPr lang="fr-CH" b="0" i="1" smtClean="0">
                                  <a:solidFill>
                                    <a:srgbClr val="000000"/>
                                  </a:solidFill>
                                  <a:latin typeface="Cambria Math" panose="02040503050406030204" pitchFamily="18" charset="0"/>
                                </a:rPr>
                                <m:t>𝑓𝑟𝑒𝑞</m:t>
                              </m:r>
                              <m:r>
                                <a:rPr lang="fr-CH" b="0" i="1" smtClean="0">
                                  <a:solidFill>
                                    <a:srgbClr val="000000"/>
                                  </a:solidFill>
                                  <a:latin typeface="Cambria Math" panose="02040503050406030204" pitchFamily="18" charset="0"/>
                                </a:rPr>
                                <m:t>(</m:t>
                              </m:r>
                              <m:r>
                                <a:rPr lang="fr-CH" b="0" i="1" smtClean="0">
                                  <a:solidFill>
                                    <a:srgbClr val="000000"/>
                                  </a:solidFill>
                                  <a:latin typeface="Cambria Math" panose="02040503050406030204" pitchFamily="18" charset="0"/>
                                </a:rPr>
                                <m:t>𝑠</m:t>
                              </m:r>
                              <m:r>
                                <a:rPr lang="fr-CH" b="0" i="1" smtClean="0">
                                  <a:solidFill>
                                    <a:srgbClr val="000000"/>
                                  </a:solidFill>
                                  <a:latin typeface="Cambria Math" panose="02040503050406030204" pitchFamily="18" charset="0"/>
                                </a:rPr>
                                <m:t>,</m:t>
                              </m:r>
                              <m:r>
                                <a:rPr lang="fr-CH" b="0" i="1" smtClean="0">
                                  <a:solidFill>
                                    <a:srgbClr val="000000"/>
                                  </a:solidFill>
                                  <a:latin typeface="Cambria Math" panose="02040503050406030204" pitchFamily="18" charset="0"/>
                                </a:rPr>
                                <m:t>𝑖</m:t>
                              </m:r>
                              <m:r>
                                <a:rPr lang="fr-CH" b="0" i="1" smtClean="0">
                                  <a:solidFill>
                                    <a:srgbClr val="000000"/>
                                  </a:solidFill>
                                  <a:latin typeface="Cambria Math" panose="02040503050406030204" pitchFamily="18" charset="0"/>
                                </a:rPr>
                                <m:t>)</m:t>
                              </m:r>
                            </m:e>
                          </m:func>
                        </m:den>
                      </m:f>
                      <m:func>
                        <m:funcPr>
                          <m:ctrlPr>
                            <a:rPr lang="fr-CH" b="0" i="1" smtClean="0">
                              <a:solidFill>
                                <a:srgbClr val="000000"/>
                              </a:solidFill>
                              <a:latin typeface="Cambria Math" panose="02040503050406030204" pitchFamily="18" charset="0"/>
                            </a:rPr>
                          </m:ctrlPr>
                        </m:funcPr>
                        <m:fName>
                          <m:r>
                            <m:rPr>
                              <m:sty m:val="p"/>
                            </m:rPr>
                            <a:rPr lang="fr-CH" b="0" i="0" smtClean="0">
                              <a:solidFill>
                                <a:srgbClr val="000000"/>
                              </a:solidFill>
                              <a:latin typeface="Cambria Math" panose="02040503050406030204" pitchFamily="18" charset="0"/>
                            </a:rPr>
                            <m:t>log</m:t>
                          </m:r>
                        </m:fName>
                        <m:e>
                          <m:f>
                            <m:fPr>
                              <m:ctrlPr>
                                <a:rPr lang="fr-CH" b="0" i="1" smtClean="0">
                                  <a:solidFill>
                                    <a:srgbClr val="000000"/>
                                  </a:solidFill>
                                  <a:latin typeface="Cambria Math" panose="02040503050406030204" pitchFamily="18" charset="0"/>
                                </a:rPr>
                              </m:ctrlPr>
                            </m:fPr>
                            <m:num>
                              <m:r>
                                <a:rPr lang="fr-CH" b="0" i="1" smtClean="0">
                                  <a:solidFill>
                                    <a:srgbClr val="000000"/>
                                  </a:solidFill>
                                  <a:latin typeface="Cambria Math" panose="02040503050406030204" pitchFamily="18" charset="0"/>
                                </a:rPr>
                                <m:t>𝑁</m:t>
                              </m:r>
                            </m:num>
                            <m:den>
                              <m:r>
                                <a:rPr lang="fr-CH" b="0" i="1" smtClean="0">
                                  <a:solidFill>
                                    <a:srgbClr val="000000"/>
                                  </a:solidFill>
                                  <a:latin typeface="Cambria Math" panose="02040503050406030204" pitchFamily="18" charset="0"/>
                                </a:rPr>
                                <m:t>𝑛</m:t>
                              </m:r>
                              <m:r>
                                <a:rPr lang="fr-CH" b="0" i="1" smtClean="0">
                                  <a:solidFill>
                                    <a:srgbClr val="000000"/>
                                  </a:solidFill>
                                  <a:latin typeface="Cambria Math" panose="02040503050406030204" pitchFamily="18" charset="0"/>
                                </a:rPr>
                                <m:t>(</m:t>
                              </m:r>
                              <m:r>
                                <a:rPr lang="fr-CH" b="0" i="1" smtClean="0">
                                  <a:solidFill>
                                    <a:srgbClr val="000000"/>
                                  </a:solidFill>
                                  <a:latin typeface="Cambria Math" panose="02040503050406030204" pitchFamily="18" charset="0"/>
                                </a:rPr>
                                <m:t>𝑡</m:t>
                              </m:r>
                              <m:r>
                                <a:rPr lang="fr-CH" b="0" i="1" smtClean="0">
                                  <a:solidFill>
                                    <a:srgbClr val="000000"/>
                                  </a:solidFill>
                                  <a:latin typeface="Cambria Math" panose="02040503050406030204" pitchFamily="18" charset="0"/>
                                </a:rPr>
                                <m:t>)</m:t>
                              </m:r>
                            </m:den>
                          </m:f>
                        </m:e>
                      </m:func>
                    </m:oMath>
                  </m:oMathPara>
                </a14:m>
                <a:endParaRPr lang="en-GB" dirty="0">
                  <a:solidFill>
                    <a:srgbClr val="000000"/>
                  </a:solidFill>
                </a:endParaRPr>
              </a:p>
              <a:p>
                <a:pPr marL="0" lvl="1" indent="0">
                  <a:buNone/>
                </a:pPr>
                <a:endParaRPr lang="en-GB" dirty="0">
                  <a:solidFill>
                    <a:srgbClr val="000000"/>
                  </a:solidFill>
                </a:endParaRPr>
              </a:p>
              <a:p>
                <a:pPr marL="400050" lvl="2" indent="0">
                  <a:buNone/>
                </a:pPr>
                <a14:m>
                  <m:oMath xmlns:m="http://schemas.openxmlformats.org/officeDocument/2006/math">
                    <m:r>
                      <a:rPr lang="fr-CH" b="0" i="1" smtClean="0">
                        <a:solidFill>
                          <a:srgbClr val="000000"/>
                        </a:solidFill>
                        <a:latin typeface="Cambria Math" panose="02040503050406030204" pitchFamily="18" charset="0"/>
                      </a:rPr>
                      <m:t>𝑁</m:t>
                    </m:r>
                    <m:r>
                      <a:rPr lang="fr-CH" b="0" i="0" smtClean="0">
                        <a:solidFill>
                          <a:srgbClr val="000000"/>
                        </a:solidFill>
                        <a:latin typeface="Cambria Math" panose="02040503050406030204" pitchFamily="18" charset="0"/>
                      </a:rPr>
                      <m:t> </m:t>
                    </m:r>
                  </m:oMath>
                </a14:m>
                <a:r>
                  <a:rPr lang="en-GB" dirty="0">
                    <a:solidFill>
                      <a:srgbClr val="000000"/>
                    </a:solidFill>
                  </a:rPr>
                  <a:t>: number of items to recommend</a:t>
                </a:r>
              </a:p>
              <a:p>
                <a:pPr marL="400050" lvl="2" indent="0">
                  <a:buNone/>
                </a:pPr>
                <a14:m>
                  <m:oMath xmlns:m="http://schemas.openxmlformats.org/officeDocument/2006/math">
                    <m:r>
                      <a:rPr lang="fr-CH" b="0" i="1" smtClean="0">
                        <a:solidFill>
                          <a:srgbClr val="000000"/>
                        </a:solidFill>
                        <a:latin typeface="Cambria Math" panose="02040503050406030204" pitchFamily="18" charset="0"/>
                      </a:rPr>
                      <m:t>𝑛</m:t>
                    </m:r>
                    <m:d>
                      <m:dPr>
                        <m:ctrlPr>
                          <a:rPr lang="fr-CH" b="0" i="1" smtClean="0">
                            <a:solidFill>
                              <a:srgbClr val="000000"/>
                            </a:solidFill>
                            <a:latin typeface="Cambria Math" panose="02040503050406030204" pitchFamily="18" charset="0"/>
                          </a:rPr>
                        </m:ctrlPr>
                      </m:dPr>
                      <m:e>
                        <m:r>
                          <a:rPr lang="fr-CH" b="0" i="1" smtClean="0">
                            <a:solidFill>
                              <a:srgbClr val="000000"/>
                            </a:solidFill>
                            <a:latin typeface="Cambria Math" panose="02040503050406030204" pitchFamily="18" charset="0"/>
                          </a:rPr>
                          <m:t>𝑡</m:t>
                        </m:r>
                      </m:e>
                    </m:d>
                    <m:r>
                      <a:rPr lang="fr-CH" b="0" i="1" smtClean="0">
                        <a:solidFill>
                          <a:srgbClr val="000000"/>
                        </a:solidFill>
                        <a:latin typeface="Cambria Math" panose="02040503050406030204" pitchFamily="18" charset="0"/>
                      </a:rPr>
                      <m:t> </m:t>
                    </m:r>
                  </m:oMath>
                </a14:m>
                <a:r>
                  <a:rPr lang="en-GB" dirty="0">
                    <a:solidFill>
                      <a:srgbClr val="000000"/>
                    </a:solidFill>
                  </a:rPr>
                  <a:t>: number of items where term </a:t>
                </a:r>
                <a14:m>
                  <m:oMath xmlns:m="http://schemas.openxmlformats.org/officeDocument/2006/math">
                    <m:r>
                      <a:rPr lang="fr-CH" i="1">
                        <a:solidFill>
                          <a:srgbClr val="000000"/>
                        </a:solidFill>
                        <a:latin typeface="Cambria Math" panose="02040503050406030204" pitchFamily="18" charset="0"/>
                      </a:rPr>
                      <m:t>𝑡</m:t>
                    </m:r>
                  </m:oMath>
                </a14:m>
                <a:r>
                  <a:rPr lang="en-GB" dirty="0">
                    <a:solidFill>
                      <a:srgbClr val="000000"/>
                    </a:solidFill>
                  </a:rPr>
                  <a:t> appears</a:t>
                </a:r>
              </a:p>
              <a:p>
                <a:pPr marL="0" lvl="1" indent="0">
                  <a:buNone/>
                </a:pPr>
                <a:endParaRPr lang="en-GB" dirty="0">
                  <a:solidFill>
                    <a:srgbClr val="0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2" t="-1259" r="-762"/>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280347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Similarity between Items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Cosine similarity</a:t>
                </a:r>
              </a:p>
              <a:p>
                <a:endParaRPr lang="en-GB" sz="2800" dirty="0">
                  <a:solidFill>
                    <a:srgbClr val="000000"/>
                  </a:solidFill>
                </a:endParaRPr>
              </a:p>
              <a:p>
                <a:pPr/>
                <a14:m>
                  <m:oMathPara xmlns:m="http://schemas.openxmlformats.org/officeDocument/2006/math">
                    <m:oMathParaPr>
                      <m:jc m:val="centerGroup"/>
                    </m:oMathParaPr>
                    <m:oMath xmlns:m="http://schemas.openxmlformats.org/officeDocument/2006/math">
                      <m:r>
                        <a:rPr lang="fr-CH" sz="2800" b="0" i="1" smtClean="0">
                          <a:solidFill>
                            <a:srgbClr val="000000"/>
                          </a:solidFill>
                          <a:latin typeface="Cambria Math" panose="02040503050406030204" pitchFamily="18" charset="0"/>
                        </a:rPr>
                        <m:t>𝑠𝑖𝑚</m:t>
                      </m:r>
                      <m:d>
                        <m:dPr>
                          <m:ctrlPr>
                            <a:rPr lang="fr-CH" sz="2800" b="0" i="1" smtClean="0">
                              <a:solidFill>
                                <a:srgbClr val="000000"/>
                              </a:solidFill>
                              <a:latin typeface="Cambria Math" panose="02040503050406030204" pitchFamily="18" charset="0"/>
                            </a:rPr>
                          </m:ctrlPr>
                        </m:dPr>
                        <m:e>
                          <m:r>
                            <a:rPr lang="fr-CH" sz="2800" b="0" i="1" smtClean="0">
                              <a:solidFill>
                                <a:srgbClr val="000000"/>
                              </a:solidFill>
                              <a:latin typeface="Cambria Math" panose="02040503050406030204" pitchFamily="18" charset="0"/>
                            </a:rPr>
                            <m:t>𝑖</m:t>
                          </m:r>
                          <m:r>
                            <a:rPr lang="fr-CH" sz="2800" b="0" i="1" smtClean="0">
                              <a:solidFill>
                                <a:srgbClr val="000000"/>
                              </a:solidFill>
                              <a:latin typeface="Cambria Math" panose="02040503050406030204" pitchFamily="18" charset="0"/>
                            </a:rPr>
                            <m:t>,</m:t>
                          </m:r>
                          <m:r>
                            <a:rPr lang="fr-CH" sz="2800" b="0" i="1" smtClean="0">
                              <a:solidFill>
                                <a:srgbClr val="000000"/>
                              </a:solidFill>
                              <a:latin typeface="Cambria Math" panose="02040503050406030204" pitchFamily="18" charset="0"/>
                            </a:rPr>
                            <m:t>𝑗</m:t>
                          </m:r>
                        </m:e>
                      </m:d>
                      <m:r>
                        <a:rPr lang="fr-CH" sz="2800" b="0" i="1" smtClean="0">
                          <a:solidFill>
                            <a:srgbClr val="000000"/>
                          </a:solidFill>
                          <a:latin typeface="Cambria Math" panose="02040503050406030204" pitchFamily="18" charset="0"/>
                        </a:rPr>
                        <m:t>=</m:t>
                      </m:r>
                      <m:func>
                        <m:funcPr>
                          <m:ctrlPr>
                            <a:rPr lang="fr-CH" sz="2800" b="0" i="1" smtClean="0">
                              <a:solidFill>
                                <a:srgbClr val="000000"/>
                              </a:solidFill>
                              <a:latin typeface="Cambria Math" panose="02040503050406030204" pitchFamily="18" charset="0"/>
                            </a:rPr>
                          </m:ctrlPr>
                        </m:funcPr>
                        <m:fName>
                          <m:r>
                            <m:rPr>
                              <m:sty m:val="p"/>
                            </m:rPr>
                            <a:rPr lang="fr-CH" sz="2800" b="0" i="0" smtClean="0">
                              <a:solidFill>
                                <a:srgbClr val="000000"/>
                              </a:solidFill>
                              <a:latin typeface="Cambria Math" panose="02040503050406030204" pitchFamily="18" charset="0"/>
                            </a:rPr>
                            <m:t>cos</m:t>
                          </m:r>
                        </m:fName>
                        <m:e>
                          <m:d>
                            <m:dPr>
                              <m:ctrlPr>
                                <a:rPr lang="fr-CH" sz="2800" b="0" i="1" smtClean="0">
                                  <a:solidFill>
                                    <a:srgbClr val="000000"/>
                                  </a:solidFill>
                                  <a:latin typeface="Cambria Math" panose="02040503050406030204" pitchFamily="18" charset="0"/>
                                </a:rPr>
                              </m:ctrlPr>
                            </m:dPr>
                            <m:e>
                              <m:r>
                                <a:rPr lang="fr-CH" sz="2800" b="0" i="1" smtClean="0">
                                  <a:solidFill>
                                    <a:srgbClr val="000000"/>
                                  </a:solidFill>
                                  <a:latin typeface="Cambria Math" panose="02040503050406030204" pitchFamily="18" charset="0"/>
                                  <a:ea typeface="Cambria Math" panose="02040503050406030204" pitchFamily="18" charset="0"/>
                                </a:rPr>
                                <m:t>𝜃</m:t>
                              </m:r>
                            </m:e>
                          </m:d>
                        </m:e>
                      </m:func>
                      <m:r>
                        <a:rPr lang="fr-CH" sz="2800" b="0" i="1" smtClean="0">
                          <a:solidFill>
                            <a:srgbClr val="000000"/>
                          </a:solidFill>
                          <a:latin typeface="Cambria Math" panose="02040503050406030204" pitchFamily="18" charset="0"/>
                          <a:ea typeface="Cambria Math" panose="02040503050406030204" pitchFamily="18" charset="0"/>
                        </a:rPr>
                        <m:t>=</m:t>
                      </m:r>
                      <m:f>
                        <m:fPr>
                          <m:ctrlPr>
                            <a:rPr lang="fr-CH" sz="2800" b="0" i="1" smtClean="0">
                              <a:solidFill>
                                <a:srgbClr val="000000"/>
                              </a:solidFill>
                              <a:latin typeface="Cambria Math" panose="02040503050406030204" pitchFamily="18" charset="0"/>
                              <a:ea typeface="Cambria Math" panose="02040503050406030204" pitchFamily="18" charset="0"/>
                            </a:rPr>
                          </m:ctrlPr>
                        </m:fPr>
                        <m:num>
                          <m:nary>
                            <m:naryPr>
                              <m:chr m:val="∑"/>
                              <m:supHide m:val="on"/>
                              <m:ctrlPr>
                                <a:rPr lang="fr-CH" sz="2800" b="0" i="1" smtClean="0">
                                  <a:solidFill>
                                    <a:srgbClr val="000000"/>
                                  </a:solidFill>
                                  <a:latin typeface="Cambria Math" panose="02040503050406030204" pitchFamily="18" charset="0"/>
                                  <a:ea typeface="Cambria Math" panose="02040503050406030204" pitchFamily="18" charset="0"/>
                                </a:rPr>
                              </m:ctrlPr>
                            </m:naryPr>
                            <m:sub>
                              <m:r>
                                <m:rPr>
                                  <m:brk m:alnAt="7"/>
                                </m:rPr>
                                <a:rPr lang="fr-CH" sz="2800" b="0" i="1" smtClean="0">
                                  <a:solidFill>
                                    <a:srgbClr val="000000"/>
                                  </a:solidFill>
                                  <a:latin typeface="Cambria Math" panose="02040503050406030204" pitchFamily="18" charset="0"/>
                                  <a:ea typeface="Cambria Math" panose="02040503050406030204" pitchFamily="18" charset="0"/>
                                </a:rPr>
                                <m:t>𝑡</m:t>
                              </m:r>
                              <m:r>
                                <a:rPr lang="fr-CH" sz="2800" b="0" i="1" smtClean="0">
                                  <a:solidFill>
                                    <a:srgbClr val="000000"/>
                                  </a:solidFill>
                                  <a:latin typeface="Cambria Math" panose="02040503050406030204" pitchFamily="18" charset="0"/>
                                  <a:ea typeface="Cambria Math" panose="02040503050406030204" pitchFamily="18" charset="0"/>
                                </a:rPr>
                                <m:t>∈</m:t>
                              </m:r>
                              <m:r>
                                <a:rPr lang="fr-CH" sz="2800" b="0" i="1" smtClean="0">
                                  <a:solidFill>
                                    <a:srgbClr val="000000"/>
                                  </a:solidFill>
                                  <a:latin typeface="Cambria Math" panose="02040503050406030204" pitchFamily="18" charset="0"/>
                                  <a:ea typeface="Cambria Math" panose="02040503050406030204" pitchFamily="18" charset="0"/>
                                </a:rPr>
                                <m:t>𝑉</m:t>
                              </m:r>
                            </m:sub>
                            <m:sup/>
                            <m:e>
                              <m:r>
                                <a:rPr lang="fr-CH" sz="2800" b="0" i="1" smtClean="0">
                                  <a:solidFill>
                                    <a:srgbClr val="000000"/>
                                  </a:solidFill>
                                  <a:latin typeface="Cambria Math" panose="02040503050406030204" pitchFamily="18" charset="0"/>
                                  <a:ea typeface="Cambria Math" panose="02040503050406030204" pitchFamily="18" charset="0"/>
                                </a:rPr>
                                <m:t>𝑤</m:t>
                              </m:r>
                              <m:d>
                                <m:dPr>
                                  <m:ctrlPr>
                                    <a:rPr lang="fr-CH" sz="2800" b="0" i="1" smtClean="0">
                                      <a:solidFill>
                                        <a:srgbClr val="000000"/>
                                      </a:solidFill>
                                      <a:latin typeface="Cambria Math" panose="02040503050406030204" pitchFamily="18" charset="0"/>
                                      <a:ea typeface="Cambria Math" panose="02040503050406030204" pitchFamily="18" charset="0"/>
                                    </a:rPr>
                                  </m:ctrlPr>
                                </m:dPr>
                                <m:e>
                                  <m:r>
                                    <a:rPr lang="fr-CH" sz="2800" b="0" i="1" smtClean="0">
                                      <a:solidFill>
                                        <a:srgbClr val="000000"/>
                                      </a:solidFill>
                                      <a:latin typeface="Cambria Math" panose="02040503050406030204" pitchFamily="18" charset="0"/>
                                      <a:ea typeface="Cambria Math" panose="02040503050406030204" pitchFamily="18" charset="0"/>
                                    </a:rPr>
                                    <m:t>𝑡</m:t>
                                  </m:r>
                                  <m:r>
                                    <a:rPr lang="fr-CH" sz="2800" b="0" i="1" smtClean="0">
                                      <a:solidFill>
                                        <a:srgbClr val="000000"/>
                                      </a:solidFill>
                                      <a:latin typeface="Cambria Math" panose="02040503050406030204" pitchFamily="18" charset="0"/>
                                      <a:ea typeface="Cambria Math" panose="02040503050406030204" pitchFamily="18" charset="0"/>
                                    </a:rPr>
                                    <m:t>,</m:t>
                                  </m:r>
                                  <m:r>
                                    <a:rPr lang="fr-CH" sz="2800" b="0" i="1" smtClean="0">
                                      <a:solidFill>
                                        <a:srgbClr val="000000"/>
                                      </a:solidFill>
                                      <a:latin typeface="Cambria Math" panose="02040503050406030204" pitchFamily="18" charset="0"/>
                                      <a:ea typeface="Cambria Math" panose="02040503050406030204" pitchFamily="18" charset="0"/>
                                    </a:rPr>
                                    <m:t>𝑖</m:t>
                                  </m:r>
                                </m:e>
                              </m:d>
                              <m:r>
                                <a:rPr lang="fr-CH" sz="2800" b="0" i="1" smtClean="0">
                                  <a:solidFill>
                                    <a:srgbClr val="000000"/>
                                  </a:solidFill>
                                  <a:latin typeface="Cambria Math" panose="02040503050406030204" pitchFamily="18" charset="0"/>
                                  <a:ea typeface="Cambria Math" panose="02040503050406030204" pitchFamily="18" charset="0"/>
                                </a:rPr>
                                <m:t>𝑤</m:t>
                              </m:r>
                              <m:r>
                                <a:rPr lang="fr-CH" sz="2800" b="0" i="1" smtClean="0">
                                  <a:solidFill>
                                    <a:srgbClr val="000000"/>
                                  </a:solidFill>
                                  <a:latin typeface="Cambria Math" panose="02040503050406030204" pitchFamily="18" charset="0"/>
                                  <a:ea typeface="Cambria Math" panose="02040503050406030204" pitchFamily="18" charset="0"/>
                                </a:rPr>
                                <m:t>(</m:t>
                              </m:r>
                              <m:r>
                                <a:rPr lang="fr-CH" sz="2800" b="0" i="1" smtClean="0">
                                  <a:solidFill>
                                    <a:srgbClr val="000000"/>
                                  </a:solidFill>
                                  <a:latin typeface="Cambria Math" panose="02040503050406030204" pitchFamily="18" charset="0"/>
                                  <a:ea typeface="Cambria Math" panose="02040503050406030204" pitchFamily="18" charset="0"/>
                                </a:rPr>
                                <m:t>𝑡</m:t>
                              </m:r>
                              <m:r>
                                <a:rPr lang="fr-CH" sz="2800" b="0" i="1" smtClean="0">
                                  <a:solidFill>
                                    <a:srgbClr val="000000"/>
                                  </a:solidFill>
                                  <a:latin typeface="Cambria Math" panose="02040503050406030204" pitchFamily="18" charset="0"/>
                                  <a:ea typeface="Cambria Math" panose="02040503050406030204" pitchFamily="18" charset="0"/>
                                </a:rPr>
                                <m:t>,</m:t>
                              </m:r>
                              <m:r>
                                <a:rPr lang="fr-CH" sz="2800" b="0" i="1" smtClean="0">
                                  <a:solidFill>
                                    <a:srgbClr val="000000"/>
                                  </a:solidFill>
                                  <a:latin typeface="Cambria Math" panose="02040503050406030204" pitchFamily="18" charset="0"/>
                                  <a:ea typeface="Cambria Math" panose="02040503050406030204" pitchFamily="18" charset="0"/>
                                </a:rPr>
                                <m:t>𝑗</m:t>
                              </m:r>
                              <m:r>
                                <a:rPr lang="fr-CH" sz="2800" b="0" i="1" smtClean="0">
                                  <a:solidFill>
                                    <a:srgbClr val="000000"/>
                                  </a:solidFill>
                                  <a:latin typeface="Cambria Math" panose="02040503050406030204" pitchFamily="18" charset="0"/>
                                  <a:ea typeface="Cambria Math" panose="02040503050406030204" pitchFamily="18" charset="0"/>
                                </a:rPr>
                                <m:t>)</m:t>
                              </m:r>
                            </m:e>
                          </m:nary>
                        </m:num>
                        <m:den>
                          <m:rad>
                            <m:radPr>
                              <m:degHide m:val="on"/>
                              <m:ctrlPr>
                                <a:rPr lang="fr-CH" sz="2800" b="0" i="1" smtClean="0">
                                  <a:solidFill>
                                    <a:srgbClr val="000000"/>
                                  </a:solidFill>
                                  <a:latin typeface="Cambria Math" panose="02040503050406030204" pitchFamily="18" charset="0"/>
                                  <a:ea typeface="Cambria Math" panose="02040503050406030204" pitchFamily="18" charset="0"/>
                                </a:rPr>
                              </m:ctrlPr>
                            </m:radPr>
                            <m:deg/>
                            <m:e>
                              <m:nary>
                                <m:naryPr>
                                  <m:chr m:val="∑"/>
                                  <m:supHide m:val="on"/>
                                  <m:ctrlPr>
                                    <a:rPr lang="fr-CH" sz="2800" i="1">
                                      <a:solidFill>
                                        <a:srgbClr val="000000"/>
                                      </a:solidFill>
                                      <a:latin typeface="Cambria Math" panose="02040503050406030204" pitchFamily="18" charset="0"/>
                                      <a:ea typeface="Cambria Math" panose="02040503050406030204" pitchFamily="18" charset="0"/>
                                    </a:rPr>
                                  </m:ctrlPr>
                                </m:naryPr>
                                <m:sub>
                                  <m:r>
                                    <m:rPr>
                                      <m:brk m:alnAt="7"/>
                                    </m:rPr>
                                    <a:rPr lang="fr-CH" sz="2800" i="1">
                                      <a:solidFill>
                                        <a:srgbClr val="000000"/>
                                      </a:solidFill>
                                      <a:latin typeface="Cambria Math" panose="02040503050406030204" pitchFamily="18" charset="0"/>
                                      <a:ea typeface="Cambria Math" panose="02040503050406030204" pitchFamily="18" charset="0"/>
                                    </a:rPr>
                                    <m:t>𝑡</m:t>
                                  </m:r>
                                  <m:r>
                                    <a:rPr lang="fr-CH" sz="2800" i="1">
                                      <a:solidFill>
                                        <a:srgbClr val="000000"/>
                                      </a:solidFill>
                                      <a:latin typeface="Cambria Math" panose="02040503050406030204" pitchFamily="18" charset="0"/>
                                      <a:ea typeface="Cambria Math" panose="02040503050406030204" pitchFamily="18" charset="0"/>
                                    </a:rPr>
                                    <m:t>∈</m:t>
                                  </m:r>
                                  <m:r>
                                    <a:rPr lang="fr-CH" sz="2800" i="1">
                                      <a:solidFill>
                                        <a:srgbClr val="000000"/>
                                      </a:solidFill>
                                      <a:latin typeface="Cambria Math" panose="02040503050406030204" pitchFamily="18" charset="0"/>
                                      <a:ea typeface="Cambria Math" panose="02040503050406030204" pitchFamily="18" charset="0"/>
                                    </a:rPr>
                                    <m:t>𝑉</m:t>
                                  </m:r>
                                </m:sub>
                                <m:sup/>
                                <m:e>
                                  <m:sSup>
                                    <m:sSupPr>
                                      <m:ctrlPr>
                                        <a:rPr lang="fr-CH" sz="2800" i="1" smtClean="0">
                                          <a:solidFill>
                                            <a:srgbClr val="000000"/>
                                          </a:solidFill>
                                          <a:latin typeface="Cambria Math" panose="02040503050406030204" pitchFamily="18" charset="0"/>
                                          <a:ea typeface="Cambria Math" panose="02040503050406030204" pitchFamily="18" charset="0"/>
                                        </a:rPr>
                                      </m:ctrlPr>
                                    </m:sSupPr>
                                    <m:e>
                                      <m:r>
                                        <a:rPr lang="fr-CH" sz="2800" i="1">
                                          <a:solidFill>
                                            <a:srgbClr val="000000"/>
                                          </a:solidFill>
                                          <a:latin typeface="Cambria Math" panose="02040503050406030204" pitchFamily="18" charset="0"/>
                                          <a:ea typeface="Cambria Math" panose="02040503050406030204" pitchFamily="18" charset="0"/>
                                        </a:rPr>
                                        <m:t>𝑤</m:t>
                                      </m:r>
                                      <m:d>
                                        <m:dPr>
                                          <m:ctrlPr>
                                            <a:rPr lang="fr-CH" sz="2800" i="1">
                                              <a:solidFill>
                                                <a:srgbClr val="000000"/>
                                              </a:solidFill>
                                              <a:latin typeface="Cambria Math" panose="02040503050406030204" pitchFamily="18" charset="0"/>
                                              <a:ea typeface="Cambria Math" panose="02040503050406030204" pitchFamily="18" charset="0"/>
                                            </a:rPr>
                                          </m:ctrlPr>
                                        </m:dPr>
                                        <m:e>
                                          <m:r>
                                            <a:rPr lang="fr-CH" sz="2800" i="1">
                                              <a:solidFill>
                                                <a:srgbClr val="000000"/>
                                              </a:solidFill>
                                              <a:latin typeface="Cambria Math" panose="02040503050406030204" pitchFamily="18" charset="0"/>
                                              <a:ea typeface="Cambria Math" panose="02040503050406030204" pitchFamily="18" charset="0"/>
                                            </a:rPr>
                                            <m:t>𝑡</m:t>
                                          </m:r>
                                          <m:r>
                                            <a:rPr lang="fr-CH" sz="2800" i="1">
                                              <a:solidFill>
                                                <a:srgbClr val="000000"/>
                                              </a:solidFill>
                                              <a:latin typeface="Cambria Math" panose="02040503050406030204" pitchFamily="18" charset="0"/>
                                              <a:ea typeface="Cambria Math" panose="02040503050406030204" pitchFamily="18" charset="0"/>
                                            </a:rPr>
                                            <m:t>,</m:t>
                                          </m:r>
                                          <m:r>
                                            <a:rPr lang="fr-CH" sz="2800" i="1">
                                              <a:solidFill>
                                                <a:srgbClr val="000000"/>
                                              </a:solidFill>
                                              <a:latin typeface="Cambria Math" panose="02040503050406030204" pitchFamily="18" charset="0"/>
                                              <a:ea typeface="Cambria Math" panose="02040503050406030204" pitchFamily="18" charset="0"/>
                                            </a:rPr>
                                            <m:t>𝑖</m:t>
                                          </m:r>
                                        </m:e>
                                      </m:d>
                                    </m:e>
                                    <m:sup>
                                      <m:r>
                                        <a:rPr lang="fr-CH" sz="2800" b="0" i="1" smtClean="0">
                                          <a:solidFill>
                                            <a:srgbClr val="000000"/>
                                          </a:solidFill>
                                          <a:latin typeface="Cambria Math" panose="02040503050406030204" pitchFamily="18" charset="0"/>
                                          <a:ea typeface="Cambria Math" panose="02040503050406030204" pitchFamily="18" charset="0"/>
                                        </a:rPr>
                                        <m:t>2</m:t>
                                      </m:r>
                                    </m:sup>
                                  </m:sSup>
                                </m:e>
                              </m:nary>
                            </m:e>
                          </m:rad>
                          <m:rad>
                            <m:radPr>
                              <m:degHide m:val="on"/>
                              <m:ctrlPr>
                                <a:rPr lang="fr-CH" sz="2800" i="1">
                                  <a:solidFill>
                                    <a:srgbClr val="000000"/>
                                  </a:solidFill>
                                  <a:latin typeface="Cambria Math" panose="02040503050406030204" pitchFamily="18" charset="0"/>
                                  <a:ea typeface="Cambria Math" panose="02040503050406030204" pitchFamily="18" charset="0"/>
                                </a:rPr>
                              </m:ctrlPr>
                            </m:radPr>
                            <m:deg/>
                            <m:e>
                              <m:nary>
                                <m:naryPr>
                                  <m:chr m:val="∑"/>
                                  <m:supHide m:val="on"/>
                                  <m:ctrlPr>
                                    <a:rPr lang="fr-CH" sz="2800" i="1">
                                      <a:solidFill>
                                        <a:srgbClr val="000000"/>
                                      </a:solidFill>
                                      <a:latin typeface="Cambria Math" panose="02040503050406030204" pitchFamily="18" charset="0"/>
                                      <a:ea typeface="Cambria Math" panose="02040503050406030204" pitchFamily="18" charset="0"/>
                                    </a:rPr>
                                  </m:ctrlPr>
                                </m:naryPr>
                                <m:sub>
                                  <m:r>
                                    <m:rPr>
                                      <m:brk m:alnAt="7"/>
                                    </m:rPr>
                                    <a:rPr lang="fr-CH" sz="2800" i="1">
                                      <a:solidFill>
                                        <a:srgbClr val="000000"/>
                                      </a:solidFill>
                                      <a:latin typeface="Cambria Math" panose="02040503050406030204" pitchFamily="18" charset="0"/>
                                      <a:ea typeface="Cambria Math" panose="02040503050406030204" pitchFamily="18" charset="0"/>
                                    </a:rPr>
                                    <m:t>𝑡</m:t>
                                  </m:r>
                                  <m:r>
                                    <a:rPr lang="fr-CH" sz="2800" i="1">
                                      <a:solidFill>
                                        <a:srgbClr val="000000"/>
                                      </a:solidFill>
                                      <a:latin typeface="Cambria Math" panose="02040503050406030204" pitchFamily="18" charset="0"/>
                                      <a:ea typeface="Cambria Math" panose="02040503050406030204" pitchFamily="18" charset="0"/>
                                    </a:rPr>
                                    <m:t>∈</m:t>
                                  </m:r>
                                  <m:r>
                                    <a:rPr lang="fr-CH" sz="2800" i="1">
                                      <a:solidFill>
                                        <a:srgbClr val="000000"/>
                                      </a:solidFill>
                                      <a:latin typeface="Cambria Math" panose="02040503050406030204" pitchFamily="18" charset="0"/>
                                      <a:ea typeface="Cambria Math" panose="02040503050406030204" pitchFamily="18" charset="0"/>
                                    </a:rPr>
                                    <m:t>𝑉</m:t>
                                  </m:r>
                                </m:sub>
                                <m:sup/>
                                <m:e>
                                  <m:sSup>
                                    <m:sSupPr>
                                      <m:ctrlPr>
                                        <a:rPr lang="fr-CH" sz="2800" i="1">
                                          <a:solidFill>
                                            <a:srgbClr val="000000"/>
                                          </a:solidFill>
                                          <a:latin typeface="Cambria Math" panose="02040503050406030204" pitchFamily="18" charset="0"/>
                                          <a:ea typeface="Cambria Math" panose="02040503050406030204" pitchFamily="18" charset="0"/>
                                        </a:rPr>
                                      </m:ctrlPr>
                                    </m:sSupPr>
                                    <m:e>
                                      <m:r>
                                        <a:rPr lang="fr-CH" sz="2800" i="1">
                                          <a:solidFill>
                                            <a:srgbClr val="000000"/>
                                          </a:solidFill>
                                          <a:latin typeface="Cambria Math" panose="02040503050406030204" pitchFamily="18" charset="0"/>
                                          <a:ea typeface="Cambria Math" panose="02040503050406030204" pitchFamily="18" charset="0"/>
                                        </a:rPr>
                                        <m:t>𝑤</m:t>
                                      </m:r>
                                      <m:d>
                                        <m:dPr>
                                          <m:ctrlPr>
                                            <a:rPr lang="fr-CH" sz="2800" i="1">
                                              <a:solidFill>
                                                <a:srgbClr val="000000"/>
                                              </a:solidFill>
                                              <a:latin typeface="Cambria Math" panose="02040503050406030204" pitchFamily="18" charset="0"/>
                                              <a:ea typeface="Cambria Math" panose="02040503050406030204" pitchFamily="18" charset="0"/>
                                            </a:rPr>
                                          </m:ctrlPr>
                                        </m:dPr>
                                        <m:e>
                                          <m:r>
                                            <a:rPr lang="fr-CH" sz="2800" i="1">
                                              <a:solidFill>
                                                <a:srgbClr val="000000"/>
                                              </a:solidFill>
                                              <a:latin typeface="Cambria Math" panose="02040503050406030204" pitchFamily="18" charset="0"/>
                                              <a:ea typeface="Cambria Math" panose="02040503050406030204" pitchFamily="18" charset="0"/>
                                            </a:rPr>
                                            <m:t>𝑡</m:t>
                                          </m:r>
                                          <m:r>
                                            <a:rPr lang="fr-CH" sz="2800" i="1">
                                              <a:solidFill>
                                                <a:srgbClr val="000000"/>
                                              </a:solidFill>
                                              <a:latin typeface="Cambria Math" panose="02040503050406030204" pitchFamily="18" charset="0"/>
                                              <a:ea typeface="Cambria Math" panose="02040503050406030204" pitchFamily="18" charset="0"/>
                                            </a:rPr>
                                            <m:t>,</m:t>
                                          </m:r>
                                          <m:r>
                                            <a:rPr lang="fr-CH" sz="2800" b="0" i="1" smtClean="0">
                                              <a:solidFill>
                                                <a:srgbClr val="000000"/>
                                              </a:solidFill>
                                              <a:latin typeface="Cambria Math" panose="02040503050406030204" pitchFamily="18" charset="0"/>
                                              <a:ea typeface="Cambria Math" panose="02040503050406030204" pitchFamily="18" charset="0"/>
                                            </a:rPr>
                                            <m:t>𝑗</m:t>
                                          </m:r>
                                        </m:e>
                                      </m:d>
                                    </m:e>
                                    <m:sup>
                                      <m:r>
                                        <a:rPr lang="fr-CH" sz="2800" i="1">
                                          <a:solidFill>
                                            <a:srgbClr val="000000"/>
                                          </a:solidFill>
                                          <a:latin typeface="Cambria Math" panose="02040503050406030204" pitchFamily="18" charset="0"/>
                                          <a:ea typeface="Cambria Math" panose="02040503050406030204" pitchFamily="18" charset="0"/>
                                        </a:rPr>
                                        <m:t>2</m:t>
                                      </m:r>
                                    </m:sup>
                                  </m:sSup>
                                </m:e>
                              </m:nary>
                            </m:e>
                          </m:rad>
                        </m:den>
                      </m:f>
                    </m:oMath>
                  </m:oMathPara>
                </a14:m>
                <a:endParaRPr lang="en-GB" sz="2800" dirty="0">
                  <a:solidFill>
                    <a:srgbClr val="000000"/>
                  </a:solidFill>
                </a:endParaRPr>
              </a:p>
              <a:p>
                <a:endParaRPr lang="en-GB" sz="2800" dirty="0">
                  <a:solidFill>
                    <a:srgbClr val="000000"/>
                  </a:solidFill>
                </a:endParaRPr>
              </a:p>
              <a:p>
                <a:endParaRPr lang="en-GB" sz="2400" dirty="0">
                  <a:solidFill>
                    <a:srgbClr val="000000"/>
                  </a:solidFill>
                </a:endParaRPr>
              </a:p>
              <a:p>
                <a14:m>
                  <m:oMath xmlns:m="http://schemas.openxmlformats.org/officeDocument/2006/math">
                    <m:r>
                      <a:rPr lang="fr-CH" sz="2400" b="0" i="1" smtClean="0">
                        <a:solidFill>
                          <a:srgbClr val="000000"/>
                        </a:solidFill>
                        <a:latin typeface="Cambria Math" panose="02040503050406030204" pitchFamily="18" charset="0"/>
                      </a:rPr>
                      <m:t>𝑖</m:t>
                    </m:r>
                    <m:r>
                      <a:rPr lang="fr-CH" sz="2400" b="0" i="1" smtClean="0">
                        <a:solidFill>
                          <a:srgbClr val="000000"/>
                        </a:solidFill>
                        <a:latin typeface="Cambria Math" panose="02040503050406030204" pitchFamily="18" charset="0"/>
                      </a:rPr>
                      <m:t>, </m:t>
                    </m:r>
                    <m:r>
                      <a:rPr lang="fr-CH" sz="2400" b="0" i="1" smtClean="0">
                        <a:solidFill>
                          <a:srgbClr val="000000"/>
                        </a:solidFill>
                        <a:latin typeface="Cambria Math" panose="02040503050406030204" pitchFamily="18" charset="0"/>
                      </a:rPr>
                      <m:t>𝑗</m:t>
                    </m:r>
                  </m:oMath>
                </a14:m>
                <a:r>
                  <a:rPr lang="en-GB" sz="2400" dirty="0">
                    <a:solidFill>
                      <a:srgbClr val="000000"/>
                    </a:solidFill>
                  </a:rPr>
                  <a:t>: items</a:t>
                </a:r>
              </a:p>
              <a:p>
                <a14:m>
                  <m:oMath xmlns:m="http://schemas.openxmlformats.org/officeDocument/2006/math">
                    <m:r>
                      <a:rPr lang="fr-CH" sz="2400" b="0" i="1" smtClean="0">
                        <a:solidFill>
                          <a:srgbClr val="000000"/>
                        </a:solidFill>
                        <a:latin typeface="Cambria Math" panose="02040503050406030204" pitchFamily="18" charset="0"/>
                      </a:rPr>
                      <m:t>𝑉</m:t>
                    </m:r>
                  </m:oMath>
                </a14:m>
                <a:r>
                  <a:rPr lang="en-GB" sz="2400" dirty="0">
                    <a:solidFill>
                      <a:srgbClr val="000000"/>
                    </a:solidFill>
                  </a:rPr>
                  <a:t> : </a:t>
                </a:r>
                <a:r>
                  <a:rPr lang="fr-CH" sz="2400" dirty="0" err="1">
                    <a:solidFill>
                      <a:srgbClr val="000000"/>
                    </a:solidFill>
                  </a:rPr>
                  <a:t>vocabulary</a:t>
                </a:r>
                <a:r>
                  <a:rPr lang="fr-CH" sz="2400" dirty="0">
                    <a:solidFill>
                      <a:srgbClr val="000000"/>
                    </a:solidFill>
                  </a:rPr>
                  <a:t> of all </a:t>
                </a:r>
                <a:r>
                  <a:rPr lang="fr-CH" sz="2400" dirty="0" err="1">
                    <a:solidFill>
                      <a:srgbClr val="000000"/>
                    </a:solidFill>
                  </a:rPr>
                  <a:t>terms</a:t>
                </a:r>
                <a:endParaRPr lang="en-GB" sz="2400" dirty="0">
                  <a:solidFill>
                    <a:srgbClr val="000000"/>
                  </a:solidFill>
                </a:endParaRPr>
              </a:p>
              <a:p>
                <a14:m>
                  <m:oMath xmlns:m="http://schemas.openxmlformats.org/officeDocument/2006/math">
                    <m:r>
                      <a:rPr lang="fr-CH" sz="2400" b="0" i="1" smtClean="0">
                        <a:solidFill>
                          <a:srgbClr val="000000"/>
                        </a:solidFill>
                        <a:latin typeface="Cambria Math" panose="02040503050406030204" pitchFamily="18" charset="0"/>
                      </a:rPr>
                      <m:t>𝑤</m:t>
                    </m:r>
                    <m:r>
                      <a:rPr lang="fr-CH" sz="2400" b="0" i="1" smtClean="0">
                        <a:solidFill>
                          <a:srgbClr val="000000"/>
                        </a:solidFill>
                        <a:latin typeface="Cambria Math" panose="02040503050406030204" pitchFamily="18" charset="0"/>
                      </a:rPr>
                      <m:t>(</m:t>
                    </m:r>
                    <m:r>
                      <a:rPr lang="fr-CH" sz="2400" b="0" i="1" smtClean="0">
                        <a:solidFill>
                          <a:srgbClr val="000000"/>
                        </a:solidFill>
                        <a:latin typeface="Cambria Math" panose="02040503050406030204" pitchFamily="18" charset="0"/>
                      </a:rPr>
                      <m:t>𝑡</m:t>
                    </m:r>
                    <m:r>
                      <a:rPr lang="fr-CH" sz="2400" b="0" i="1" smtClean="0">
                        <a:solidFill>
                          <a:srgbClr val="000000"/>
                        </a:solidFill>
                        <a:latin typeface="Cambria Math" panose="02040503050406030204" pitchFamily="18" charset="0"/>
                      </a:rPr>
                      <m:t>,</m:t>
                    </m:r>
                    <m:r>
                      <a:rPr lang="fr-CH" sz="2400" b="0" i="1" smtClean="0">
                        <a:solidFill>
                          <a:srgbClr val="000000"/>
                        </a:solidFill>
                        <a:latin typeface="Cambria Math" panose="02040503050406030204" pitchFamily="18" charset="0"/>
                      </a:rPr>
                      <m:t>𝑖</m:t>
                    </m:r>
                    <m:r>
                      <a:rPr lang="fr-CH" sz="2400" b="0" i="1" smtClean="0">
                        <a:solidFill>
                          <a:srgbClr val="000000"/>
                        </a:solidFill>
                        <a:latin typeface="Cambria Math" panose="02040503050406030204" pitchFamily="18" charset="0"/>
                      </a:rPr>
                      <m:t>)</m:t>
                    </m:r>
                  </m:oMath>
                </a14:m>
                <a:r>
                  <a:rPr lang="en-GB" sz="2400" dirty="0">
                    <a:solidFill>
                      <a:srgbClr val="000000"/>
                    </a:solidFill>
                  </a:rPr>
                  <a:t>: </a:t>
                </a:r>
                <a:r>
                  <a:rPr lang="en-GB" sz="2400" dirty="0" err="1">
                    <a:solidFill>
                      <a:srgbClr val="000000"/>
                    </a:solidFill>
                  </a:rPr>
                  <a:t>tf-idf</a:t>
                </a:r>
                <a:r>
                  <a:rPr lang="en-GB" sz="2400" dirty="0">
                    <a:solidFill>
                      <a:srgbClr val="000000"/>
                    </a:solidFill>
                  </a:rPr>
                  <a:t> of term </a:t>
                </a:r>
                <a14:m>
                  <m:oMath xmlns:m="http://schemas.openxmlformats.org/officeDocument/2006/math">
                    <m:r>
                      <a:rPr lang="fr-CH" sz="2400" i="1">
                        <a:solidFill>
                          <a:srgbClr val="000000"/>
                        </a:solidFill>
                        <a:latin typeface="Cambria Math" panose="02040503050406030204" pitchFamily="18" charset="0"/>
                      </a:rPr>
                      <m:t>𝑡</m:t>
                    </m:r>
                  </m:oMath>
                </a14:m>
                <a:r>
                  <a:rPr lang="en-GB" sz="2400" dirty="0">
                    <a:solidFill>
                      <a:srgbClr val="000000"/>
                    </a:solidFill>
                  </a:rPr>
                  <a:t> in item </a:t>
                </a:r>
                <a14:m>
                  <m:oMath xmlns:m="http://schemas.openxmlformats.org/officeDocument/2006/math">
                    <m:r>
                      <a:rPr lang="fr-CH" sz="2400" b="0" i="1" smtClean="0">
                        <a:solidFill>
                          <a:srgbClr val="000000"/>
                        </a:solidFill>
                        <a:latin typeface="Cambria Math" panose="02040503050406030204" pitchFamily="18" charset="0"/>
                      </a:rPr>
                      <m:t>𝑖</m:t>
                    </m:r>
                  </m:oMath>
                </a14:m>
                <a:endParaRPr lang="en-GB" sz="2400" dirty="0">
                  <a:solidFill>
                    <a:srgbClr val="0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2" t="-1259"/>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266664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Making Predictions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Given a set of items </a:t>
                </a:r>
                <a14:m>
                  <m:oMath xmlns:m="http://schemas.openxmlformats.org/officeDocument/2006/math">
                    <m:r>
                      <a:rPr lang="fr-CH" sz="2800" b="0" i="1" smtClean="0">
                        <a:solidFill>
                          <a:srgbClr val="000000"/>
                        </a:solidFill>
                        <a:latin typeface="Cambria Math" panose="02040503050406030204" pitchFamily="18" charset="0"/>
                      </a:rPr>
                      <m:t>𝐷</m:t>
                    </m:r>
                  </m:oMath>
                </a14:m>
                <a:r>
                  <a:rPr lang="en-GB" sz="2800" dirty="0">
                    <a:solidFill>
                      <a:srgbClr val="000000"/>
                    </a:solidFill>
                  </a:rPr>
                  <a:t> that have been rated by the user, find the nearest neighbours </a:t>
                </a:r>
                <a14:m>
                  <m:oMath xmlns:m="http://schemas.openxmlformats.org/officeDocument/2006/math">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𝑁</m:t>
                        </m:r>
                      </m:e>
                      <m:sub>
                        <m:r>
                          <a:rPr lang="fr-CH" sz="2800" i="1">
                            <a:latin typeface="Cambria Math" charset="0"/>
                            <a:ea typeface="Cambria Math" charset="0"/>
                            <a:cs typeface="Cambria Math" charset="0"/>
                          </a:rPr>
                          <m:t>𝐼</m:t>
                        </m:r>
                      </m:sub>
                    </m:sSub>
                    <m:r>
                      <m:rPr>
                        <m:brk m:alnAt="7"/>
                      </m:rPr>
                      <a:rPr lang="fr-CH" sz="2800" i="1">
                        <a:latin typeface="Cambria Math" charset="0"/>
                        <a:ea typeface="Cambria Math" charset="0"/>
                        <a:cs typeface="Cambria Math" charset="0"/>
                      </a:rPr>
                      <m:t>(</m:t>
                    </m:r>
                    <m:r>
                      <a:rPr lang="fr-CH" sz="2800" b="0" i="1" smtClean="0">
                        <a:latin typeface="Cambria Math" panose="02040503050406030204" pitchFamily="18" charset="0"/>
                        <a:ea typeface="Cambria Math" charset="0"/>
                        <a:cs typeface="Cambria Math" charset="0"/>
                      </a:rPr>
                      <m:t>𝑖</m:t>
                    </m:r>
                    <m:r>
                      <a:rPr lang="fr-CH" sz="2800" i="1">
                        <a:latin typeface="Cambria Math" charset="0"/>
                        <a:ea typeface="Cambria Math" charset="0"/>
                        <a:cs typeface="Cambria Math" charset="0"/>
                      </a:rPr>
                      <m:t>) </m:t>
                    </m:r>
                  </m:oMath>
                </a14:m>
                <a:r>
                  <a:rPr lang="en-GB" sz="2800" dirty="0">
                    <a:solidFill>
                      <a:srgbClr val="000000"/>
                    </a:solidFill>
                  </a:rPr>
                  <a:t>in </a:t>
                </a:r>
                <a14:m>
                  <m:oMath xmlns:m="http://schemas.openxmlformats.org/officeDocument/2006/math">
                    <m:r>
                      <a:rPr lang="fr-CH" sz="2800" i="1">
                        <a:solidFill>
                          <a:srgbClr val="000000"/>
                        </a:solidFill>
                        <a:latin typeface="Cambria Math" panose="02040503050406030204" pitchFamily="18" charset="0"/>
                      </a:rPr>
                      <m:t>𝐷</m:t>
                    </m:r>
                  </m:oMath>
                </a14:m>
                <a:r>
                  <a:rPr lang="en-GB" sz="2800" dirty="0">
                    <a:solidFill>
                      <a:srgbClr val="000000"/>
                    </a:solidFill>
                  </a:rPr>
                  <a:t> of a new item </a:t>
                </a:r>
                <a14:m>
                  <m:oMath xmlns:m="http://schemas.openxmlformats.org/officeDocument/2006/math">
                    <m:r>
                      <a:rPr lang="fr-CH" sz="2800" b="0" i="1" smtClean="0">
                        <a:solidFill>
                          <a:srgbClr val="000000"/>
                        </a:solidFill>
                        <a:latin typeface="Cambria Math" panose="02040503050406030204" pitchFamily="18" charset="0"/>
                      </a:rPr>
                      <m:t>𝑖</m:t>
                    </m:r>
                  </m:oMath>
                </a14:m>
                <a:endParaRPr lang="en-GB" sz="2800" i="1" dirty="0">
                  <a:solidFill>
                    <a:srgbClr val="000000"/>
                  </a:solidFill>
                </a:endParaRPr>
              </a:p>
              <a:p>
                <a:endParaRPr lang="en-GB" sz="2800" dirty="0">
                  <a:solidFill>
                    <a:srgbClr val="000000"/>
                  </a:solidFill>
                </a:endParaRPr>
              </a:p>
              <a:p>
                <a:r>
                  <a:rPr lang="en-GB" sz="2800" dirty="0">
                    <a:solidFill>
                      <a:srgbClr val="000000"/>
                    </a:solidFill>
                  </a:rPr>
                  <a:t>Use the ratings of the nearest neighbours to predict the rating of </a:t>
                </a:r>
                <a14:m>
                  <m:oMath xmlns:m="http://schemas.openxmlformats.org/officeDocument/2006/math">
                    <m:r>
                      <a:rPr lang="fr-CH" sz="2800" b="0" i="1" smtClean="0">
                        <a:solidFill>
                          <a:srgbClr val="000000"/>
                        </a:solidFill>
                        <a:latin typeface="Cambria Math" panose="02040503050406030204" pitchFamily="18" charset="0"/>
                      </a:rPr>
                      <m:t>𝑖</m:t>
                    </m:r>
                  </m:oMath>
                </a14:m>
                <a:r>
                  <a:rPr lang="en-GB" sz="2800" dirty="0">
                    <a:solidFill>
                      <a:srgbClr val="000000"/>
                    </a:solidFill>
                  </a:rPr>
                  <a:t> with the aggregation function</a:t>
                </a:r>
              </a:p>
              <a:p>
                <a:endParaRPr lang="fr-CH" sz="2400" i="1" dirty="0">
                  <a:latin typeface="Cambria Math"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fr-CH" sz="2400" i="1">
                              <a:latin typeface="Cambria Math" charset="0"/>
                            </a:rPr>
                            <m:t>𝑟</m:t>
                          </m:r>
                        </m:e>
                        <m:sub>
                          <m:r>
                            <a:rPr lang="fr-CH" sz="2400" i="1">
                              <a:latin typeface="Cambria Math" charset="0"/>
                            </a:rPr>
                            <m:t>𝑥</m:t>
                          </m:r>
                        </m:sub>
                      </m:sSub>
                      <m:d>
                        <m:dPr>
                          <m:ctrlPr>
                            <a:rPr lang="fr-CH" sz="2400" i="1">
                              <a:latin typeface="Cambria Math" panose="02040503050406030204" pitchFamily="18" charset="0"/>
                            </a:rPr>
                          </m:ctrlPr>
                        </m:dPr>
                        <m:e>
                          <m:r>
                            <a:rPr lang="fr-CH" sz="2400" b="0" i="1" smtClean="0">
                              <a:latin typeface="Cambria Math" panose="02040503050406030204" pitchFamily="18" charset="0"/>
                            </a:rPr>
                            <m:t>𝑖</m:t>
                          </m:r>
                        </m:e>
                      </m:d>
                      <m:r>
                        <a:rPr lang="fr-CH" sz="2400" i="1">
                          <a:latin typeface="Cambria Math" charset="0"/>
                        </a:rPr>
                        <m:t>=</m:t>
                      </m:r>
                      <m:f>
                        <m:fPr>
                          <m:ctrlPr>
                            <a:rPr lang="fr-CH" sz="2400" i="1">
                              <a:latin typeface="Cambria Math" panose="02040503050406030204" pitchFamily="18" charset="0"/>
                            </a:rPr>
                          </m:ctrlPr>
                        </m:fPr>
                        <m:num>
                          <m:nary>
                            <m:naryPr>
                              <m:chr m:val="∑"/>
                              <m:supHide m:val="on"/>
                              <m:ctrlPr>
                                <a:rPr lang="fr-CH" sz="2400" i="1">
                                  <a:latin typeface="Cambria Math" panose="02040503050406030204" pitchFamily="18" charset="0"/>
                                </a:rPr>
                              </m:ctrlPr>
                            </m:naryPr>
                            <m:sub>
                              <m:r>
                                <a:rPr lang="fr-CH" sz="2400" b="0" i="1" smtClean="0">
                                  <a:latin typeface="Cambria Math" panose="02040503050406030204" pitchFamily="18" charset="0"/>
                                </a:rPr>
                                <m:t>𝑗</m:t>
                              </m:r>
                              <m:r>
                                <a:rPr lang="fr-CH" sz="2400" i="1">
                                  <a:latin typeface="Cambria Math" charset="0"/>
                                  <a:ea typeface="Cambria Math" charset="0"/>
                                  <a:cs typeface="Cambria Math" charset="0"/>
                                </a:rPr>
                                <m:t>∈</m:t>
                              </m:r>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𝐼</m:t>
                                  </m:r>
                                </m:sub>
                              </m:sSub>
                              <m:r>
                                <m:rPr>
                                  <m:brk m:alnAt="7"/>
                                </m:rPr>
                                <a:rPr lang="fr-CH" sz="2400" i="1">
                                  <a:latin typeface="Cambria Math" charset="0"/>
                                  <a:ea typeface="Cambria Math" charset="0"/>
                                  <a:cs typeface="Cambria Math" charset="0"/>
                                </a:rPr>
                                <m:t>(</m:t>
                              </m:r>
                              <m:r>
                                <a:rPr lang="fr-CH" sz="2400" b="0" i="1" smtClean="0">
                                  <a:latin typeface="Cambria Math" panose="02040503050406030204" pitchFamily="18" charset="0"/>
                                  <a:ea typeface="Cambria Math" charset="0"/>
                                  <a:cs typeface="Cambria Math" charset="0"/>
                                </a:rPr>
                                <m:t>𝑖</m:t>
                              </m:r>
                              <m:r>
                                <a:rPr lang="fr-CH" sz="2400" i="1">
                                  <a:latin typeface="Cambria Math" charset="0"/>
                                  <a:ea typeface="Cambria Math" charset="0"/>
                                  <a:cs typeface="Cambria Math" charset="0"/>
                                </a:rPr>
                                <m:t>)</m:t>
                              </m:r>
                            </m:sub>
                            <m:sup/>
                            <m:e>
                              <m:r>
                                <a:rPr lang="fr-CH" sz="2400" i="1">
                                  <a:latin typeface="Cambria Math" charset="0"/>
                                </a:rPr>
                                <m:t>𝑠𝑖𝑚</m:t>
                              </m:r>
                              <m:r>
                                <a:rPr lang="fr-CH" sz="2400" i="1">
                                  <a:latin typeface="Cambria Math" charset="0"/>
                                </a:rPr>
                                <m:t>(</m:t>
                              </m:r>
                              <m:r>
                                <a:rPr lang="fr-CH" sz="2400" b="0" i="1" smtClean="0">
                                  <a:latin typeface="Cambria Math" panose="02040503050406030204" pitchFamily="18" charset="0"/>
                                </a:rPr>
                                <m:t>𝑖</m:t>
                              </m:r>
                              <m:r>
                                <a:rPr lang="fr-CH" sz="2400" i="1">
                                  <a:latin typeface="Cambria Math" charset="0"/>
                                </a:rPr>
                                <m:t>,</m:t>
                              </m:r>
                              <m:r>
                                <a:rPr lang="fr-CH" sz="2400" b="0" i="1" smtClean="0">
                                  <a:latin typeface="Cambria Math" panose="02040503050406030204" pitchFamily="18" charset="0"/>
                                </a:rPr>
                                <m:t>𝑗</m:t>
                              </m:r>
                              <m:r>
                                <a:rPr lang="fr-CH" sz="2400" i="1">
                                  <a:latin typeface="Cambria Math" charset="0"/>
                                </a:rPr>
                                <m:t>)</m:t>
                              </m:r>
                              <m:sSub>
                                <m:sSubPr>
                                  <m:ctrlPr>
                                    <a:rPr lang="en-US" sz="2400" i="1">
                                      <a:latin typeface="Cambria Math" panose="02040503050406030204" pitchFamily="18" charset="0"/>
                                    </a:rPr>
                                  </m:ctrlPr>
                                </m:sSubPr>
                                <m:e>
                                  <m:r>
                                    <a:rPr lang="fr-CH" sz="2400" i="1">
                                      <a:latin typeface="Cambria Math" charset="0"/>
                                    </a:rPr>
                                    <m:t>𝑟</m:t>
                                  </m:r>
                                </m:e>
                                <m:sub>
                                  <m:r>
                                    <a:rPr lang="fr-CH" sz="2400" i="1">
                                      <a:latin typeface="Cambria Math" charset="0"/>
                                    </a:rPr>
                                    <m:t>𝑥</m:t>
                                  </m:r>
                                </m:sub>
                              </m:sSub>
                              <m:d>
                                <m:dPr>
                                  <m:ctrlPr>
                                    <a:rPr lang="fr-CH" sz="2400" i="1">
                                      <a:latin typeface="Cambria Math" panose="02040503050406030204" pitchFamily="18" charset="0"/>
                                    </a:rPr>
                                  </m:ctrlPr>
                                </m:dPr>
                                <m:e>
                                  <m:r>
                                    <a:rPr lang="fr-CH" sz="2400" b="0" i="1" smtClean="0">
                                      <a:latin typeface="Cambria Math" panose="02040503050406030204" pitchFamily="18" charset="0"/>
                                    </a:rPr>
                                    <m:t>𝑗</m:t>
                                  </m:r>
                                </m:e>
                              </m:d>
                            </m:e>
                          </m:nary>
                        </m:num>
                        <m:den>
                          <m:nary>
                            <m:naryPr>
                              <m:chr m:val="∑"/>
                              <m:supHide m:val="on"/>
                              <m:ctrlPr>
                                <a:rPr lang="fr-CH" sz="2400" i="1">
                                  <a:latin typeface="Cambria Math" panose="02040503050406030204" pitchFamily="18" charset="0"/>
                                </a:rPr>
                              </m:ctrlPr>
                            </m:naryPr>
                            <m:sub>
                              <m:r>
                                <a:rPr lang="fr-CH" sz="2400" b="0" i="1" smtClean="0">
                                  <a:latin typeface="Cambria Math" panose="02040503050406030204" pitchFamily="18" charset="0"/>
                                </a:rPr>
                                <m:t>𝑗</m:t>
                              </m:r>
                              <m:r>
                                <a:rPr lang="fr-CH" sz="2400" i="1">
                                  <a:latin typeface="Cambria Math" charset="0"/>
                                  <a:ea typeface="Cambria Math" charset="0"/>
                                  <a:cs typeface="Cambria Math" charset="0"/>
                                </a:rPr>
                                <m:t>∈</m:t>
                              </m:r>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𝐼</m:t>
                                  </m:r>
                                </m:sub>
                              </m:sSub>
                              <m:r>
                                <m:rPr>
                                  <m:brk m:alnAt="7"/>
                                </m:rPr>
                                <a:rPr lang="fr-CH" sz="2400" i="1">
                                  <a:latin typeface="Cambria Math" charset="0"/>
                                  <a:ea typeface="Cambria Math" charset="0"/>
                                  <a:cs typeface="Cambria Math" charset="0"/>
                                </a:rPr>
                                <m:t>(</m:t>
                              </m:r>
                              <m:r>
                                <a:rPr lang="fr-CH" sz="2400" b="0" i="1" smtClean="0">
                                  <a:latin typeface="Cambria Math" panose="02040503050406030204" pitchFamily="18" charset="0"/>
                                  <a:ea typeface="Cambria Math" charset="0"/>
                                  <a:cs typeface="Cambria Math" charset="0"/>
                                </a:rPr>
                                <m:t>𝑖</m:t>
                              </m:r>
                              <m:r>
                                <a:rPr lang="fr-CH" sz="2400" i="1">
                                  <a:latin typeface="Cambria Math" charset="0"/>
                                  <a:ea typeface="Cambria Math" charset="0"/>
                                  <a:cs typeface="Cambria Math" charset="0"/>
                                </a:rPr>
                                <m:t>)</m:t>
                              </m:r>
                            </m:sub>
                            <m:sup/>
                            <m:e>
                              <m:r>
                                <a:rPr lang="fr-CH" sz="2400" i="1">
                                  <a:latin typeface="Cambria Math" charset="0"/>
                                  <a:ea typeface="Cambria Math" charset="0"/>
                                  <a:cs typeface="Cambria Math" charset="0"/>
                                </a:rPr>
                                <m:t>|</m:t>
                              </m:r>
                              <m:r>
                                <a:rPr lang="fr-CH" sz="2400" i="1">
                                  <a:latin typeface="Cambria Math" charset="0"/>
                                </a:rPr>
                                <m:t>𝑠𝑖𝑚</m:t>
                              </m:r>
                              <m:d>
                                <m:dPr>
                                  <m:ctrlPr>
                                    <a:rPr lang="fr-CH" sz="2400" i="1">
                                      <a:latin typeface="Cambria Math" panose="02040503050406030204" pitchFamily="18" charset="0"/>
                                    </a:rPr>
                                  </m:ctrlPr>
                                </m:dPr>
                                <m:e>
                                  <m:r>
                                    <a:rPr lang="fr-CH" sz="2400" b="0" i="1" smtClean="0">
                                      <a:latin typeface="Cambria Math" panose="02040503050406030204" pitchFamily="18" charset="0"/>
                                    </a:rPr>
                                    <m:t>𝑖</m:t>
                                  </m:r>
                                  <m:r>
                                    <a:rPr lang="fr-CH" sz="2400" i="1">
                                      <a:latin typeface="Cambria Math" charset="0"/>
                                    </a:rPr>
                                    <m:t>,</m:t>
                                  </m:r>
                                  <m:r>
                                    <a:rPr lang="fr-CH" sz="2400" b="0" i="1" smtClean="0">
                                      <a:latin typeface="Cambria Math" panose="02040503050406030204" pitchFamily="18" charset="0"/>
                                    </a:rPr>
                                    <m:t>𝑗</m:t>
                                  </m:r>
                                </m:e>
                              </m:d>
                              <m:r>
                                <a:rPr lang="fr-CH" sz="2400" i="1">
                                  <a:latin typeface="Cambria Math" charset="0"/>
                                </a:rPr>
                                <m:t>|</m:t>
                              </m:r>
                            </m:e>
                          </m:nary>
                        </m:den>
                      </m:f>
                    </m:oMath>
                  </m:oMathPara>
                </a14:m>
                <a:endParaRPr lang="en-GB" sz="2400" dirty="0">
                  <a:solidFill>
                    <a:srgbClr val="0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2" t="-1259" r="-2134"/>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238381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Content-based Recommendation</a:t>
            </a:r>
          </a:p>
        </p:txBody>
      </p:sp>
      <p:sp>
        <p:nvSpPr>
          <p:cNvPr id="3" name="Content Placeholder 2"/>
          <p:cNvSpPr>
            <a:spLocks noGrp="1"/>
          </p:cNvSpPr>
          <p:nvPr>
            <p:ph idx="1"/>
          </p:nvPr>
        </p:nvSpPr>
        <p:spPr/>
        <p:txBody>
          <a:bodyPr/>
          <a:lstStyle/>
          <a:p>
            <a:r>
              <a:rPr lang="en-GB" sz="2800" dirty="0"/>
              <a:t>Problems</a:t>
            </a:r>
            <a:endParaRPr lang="en-GB" sz="2800" dirty="0">
              <a:solidFill>
                <a:srgbClr val="000000"/>
              </a:solidFill>
            </a:endParaRPr>
          </a:p>
          <a:p>
            <a:pPr marL="457200" indent="-457200">
              <a:buFont typeface="Arial"/>
              <a:buChar char="•"/>
            </a:pPr>
            <a:r>
              <a:rPr lang="en-GB" sz="2800" dirty="0">
                <a:solidFill>
                  <a:srgbClr val="000000"/>
                </a:solidFill>
              </a:rPr>
              <a:t>Cold start problem for users with no ratings</a:t>
            </a:r>
          </a:p>
          <a:p>
            <a:pPr marL="457200" indent="-457200">
              <a:buFont typeface="Arial"/>
              <a:buChar char="•"/>
            </a:pPr>
            <a:r>
              <a:rPr lang="en-GB" sz="2800" dirty="0">
                <a:solidFill>
                  <a:srgbClr val="000000"/>
                </a:solidFill>
              </a:rPr>
              <a:t>Content can be difficult or impossible to extract (multimedia)</a:t>
            </a:r>
          </a:p>
          <a:p>
            <a:pPr marL="457200" indent="-457200">
              <a:buFont typeface="Arial"/>
              <a:buChar char="•"/>
            </a:pPr>
            <a:r>
              <a:rPr lang="en-GB" sz="2800" dirty="0">
                <a:solidFill>
                  <a:srgbClr val="000000"/>
                </a:solidFill>
              </a:rPr>
              <a:t>Tends to recommend “more of the same”</a:t>
            </a:r>
          </a:p>
          <a:p>
            <a:endParaRPr lang="en-GB" sz="2800" dirty="0">
              <a:solidFill>
                <a:srgbClr val="008040"/>
              </a:solidFill>
            </a:endParaRPr>
          </a:p>
          <a:p>
            <a:r>
              <a:rPr lang="en-GB" sz="2800" dirty="0">
                <a:solidFill>
                  <a:srgbClr val="000000"/>
                </a:solidFill>
              </a:rPr>
              <a:t>Scalable: </a:t>
            </a:r>
            <a:r>
              <a:rPr lang="en-GB" sz="2800" dirty="0" err="1">
                <a:solidFill>
                  <a:srgbClr val="000000"/>
                </a:solidFill>
              </a:rPr>
              <a:t>tf-idf</a:t>
            </a:r>
            <a:r>
              <a:rPr lang="en-GB" sz="2800" dirty="0">
                <a:solidFill>
                  <a:srgbClr val="000000"/>
                </a:solidFill>
              </a:rPr>
              <a:t> of items can be computed offline</a:t>
            </a:r>
          </a:p>
          <a:p>
            <a:pPr marL="1200150" lvl="1" indent="-457200">
              <a:buFont typeface="Arial"/>
              <a:buChar char="•"/>
            </a:pPr>
            <a:endParaRPr lang="en-GB" sz="2400" dirty="0">
              <a:solidFill>
                <a:srgbClr val="000000"/>
              </a:solidFill>
            </a:endParaRPr>
          </a:p>
          <a:p>
            <a:endParaRPr lang="en-GB" sz="2800" dirty="0">
              <a:solidFill>
                <a:srgbClr val="000000"/>
              </a:solidFill>
            </a:endParaRPr>
          </a:p>
          <a:p>
            <a:endParaRPr lang="en-GB" sz="2800" dirty="0">
              <a:solidFill>
                <a:srgbClr val="000000"/>
              </a:solidFill>
            </a:endParaRP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668154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sz="3200" dirty="0">
                <a:ea typeface="MS PGothic" charset="-128"/>
              </a:rPr>
              <a:t>For a user that has not done any ratings, which method can make a prediction?</a:t>
            </a:r>
          </a:p>
        </p:txBody>
      </p:sp>
      <p:sp>
        <p:nvSpPr>
          <p:cNvPr id="13314" name="TPAnswers" title="Answer Text"/>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dirty="0">
                <a:ea typeface="MS PGothic" charset="-128"/>
              </a:rPr>
              <a:t>User-based collaborative RS</a:t>
            </a:r>
          </a:p>
          <a:p>
            <a:pPr marL="514350" indent="-514350">
              <a:buFont typeface="Arial" charset="0"/>
              <a:buAutoNum type="alphaUcPeriod"/>
            </a:pPr>
            <a:r>
              <a:rPr lang="en-US" altLang="en-US" dirty="0">
                <a:ea typeface="MS PGothic" charset="-128"/>
              </a:rPr>
              <a:t>Item-based collaborative RS</a:t>
            </a:r>
          </a:p>
          <a:p>
            <a:pPr marL="514350" indent="-514350">
              <a:buFont typeface="Arial" charset="0"/>
              <a:buAutoNum type="alphaUcPeriod"/>
            </a:pPr>
            <a:r>
              <a:rPr lang="en-US" altLang="en-US" dirty="0">
                <a:ea typeface="MS PGothic" charset="-128"/>
              </a:rPr>
              <a:t>Content-based RS</a:t>
            </a:r>
          </a:p>
          <a:p>
            <a:pPr marL="514350" indent="-514350">
              <a:buFont typeface="Arial" charset="0"/>
              <a:buAutoNum type="alphaUcPeriod"/>
            </a:pPr>
            <a:r>
              <a:rPr lang="en-US" altLang="en-US" dirty="0">
                <a:ea typeface="MS PGothic" charset="-128"/>
              </a:rPr>
              <a:t>None of the above</a:t>
            </a:r>
          </a:p>
        </p:txBody>
      </p:sp>
      <p:sp>
        <p:nvSpPr>
          <p:cNvPr id="2" name="Footer Placeholder 1">
            <a:extLst>
              <a:ext uri="{FF2B5EF4-FFF2-40B4-BE49-F238E27FC236}">
                <a16:creationId xmlns:a16="http://schemas.microsoft.com/office/drawing/2014/main" id="{5F268479-533C-0C41-BE64-110067A89F54}"/>
              </a:ext>
            </a:extLst>
          </p:cNvPr>
          <p:cNvSpPr>
            <a:spLocks noGrp="1"/>
          </p:cNvSpPr>
          <p:nvPr>
            <p:ph type="ftr" sz="quarter" idx="10"/>
          </p:nvPr>
        </p:nvSpPr>
        <p:spPr/>
        <p:txBody>
          <a:bodyPr/>
          <a:lstStyle/>
          <a:p>
            <a:pPr>
              <a:defRPr/>
            </a:pPr>
            <a:r>
              <a:rPr lang="en-US"/>
              <a:t>©2024, Karl Aberer, EPFL-IC, Laboratoire de systèmes d'informations répartis </a:t>
            </a: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sz="3200" dirty="0">
                <a:ea typeface="MS PGothic" charset="-128"/>
              </a:rPr>
              <a:t>For an item that has not received any ratings, which method can make a prediction?</a:t>
            </a:r>
          </a:p>
        </p:txBody>
      </p:sp>
      <p:sp>
        <p:nvSpPr>
          <p:cNvPr id="13314" name="TPAnswers" title="Answer Text"/>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dirty="0">
                <a:ea typeface="MS PGothic" charset="-128"/>
              </a:rPr>
              <a:t>User-based collaborative RS</a:t>
            </a:r>
          </a:p>
          <a:p>
            <a:pPr marL="514350" indent="-514350">
              <a:buFont typeface="Arial" charset="0"/>
              <a:buAutoNum type="alphaUcPeriod"/>
            </a:pPr>
            <a:r>
              <a:rPr lang="en-US" altLang="en-US" dirty="0">
                <a:ea typeface="MS PGothic" charset="-128"/>
              </a:rPr>
              <a:t>Item-based collaborative RS</a:t>
            </a:r>
          </a:p>
          <a:p>
            <a:pPr marL="514350" indent="-514350">
              <a:buFont typeface="Arial" charset="0"/>
              <a:buAutoNum type="alphaUcPeriod"/>
            </a:pPr>
            <a:r>
              <a:rPr lang="en-US" altLang="en-US" dirty="0">
                <a:ea typeface="MS PGothic" charset="-128"/>
              </a:rPr>
              <a:t>Content-based RS</a:t>
            </a:r>
          </a:p>
          <a:p>
            <a:pPr marL="514350" indent="-514350">
              <a:buFont typeface="Arial" charset="0"/>
              <a:buAutoNum type="alphaUcPeriod"/>
            </a:pPr>
            <a:r>
              <a:rPr lang="en-US" altLang="en-US" dirty="0">
                <a:ea typeface="MS PGothic" charset="-128"/>
              </a:rPr>
              <a:t>None of the above</a:t>
            </a:r>
          </a:p>
        </p:txBody>
      </p:sp>
      <p:sp>
        <p:nvSpPr>
          <p:cNvPr id="2" name="Footer Placeholder 1">
            <a:extLst>
              <a:ext uri="{FF2B5EF4-FFF2-40B4-BE49-F238E27FC236}">
                <a16:creationId xmlns:a16="http://schemas.microsoft.com/office/drawing/2014/main" id="{87E1E08A-4F9A-8449-BBFB-74104AC6E792}"/>
              </a:ext>
            </a:extLst>
          </p:cNvPr>
          <p:cNvSpPr>
            <a:spLocks noGrp="1"/>
          </p:cNvSpPr>
          <p:nvPr>
            <p:ph type="ftr" sz="quarter" idx="10"/>
          </p:nvPr>
        </p:nvSpPr>
        <p:spPr/>
        <p:txBody>
          <a:bodyPr/>
          <a:lstStyle/>
          <a:p>
            <a:pPr>
              <a:defRPr/>
            </a:pPr>
            <a:r>
              <a:rPr lang="en-US"/>
              <a:t>©2024, Karl Aberer, EPFL-IC, Laboratoire de systèmes d'informations répartis </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Application Areas</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48" name="Picture 47"/>
          <p:cNvPicPr>
            <a:picLocks noChangeAspect="1"/>
          </p:cNvPicPr>
          <p:nvPr/>
        </p:nvPicPr>
        <p:blipFill>
          <a:blip r:embed="rId3"/>
          <a:stretch>
            <a:fillRect/>
          </a:stretch>
        </p:blipFill>
        <p:spPr>
          <a:xfrm>
            <a:off x="395536" y="1268760"/>
            <a:ext cx="4191744" cy="1750399"/>
          </a:xfrm>
          <a:prstGeom prst="rect">
            <a:avLst/>
          </a:prstGeom>
        </p:spPr>
      </p:pic>
      <p:pic>
        <p:nvPicPr>
          <p:cNvPr id="49" name="Picture 48"/>
          <p:cNvPicPr>
            <a:picLocks noChangeAspect="1"/>
          </p:cNvPicPr>
          <p:nvPr/>
        </p:nvPicPr>
        <p:blipFill>
          <a:blip r:embed="rId4"/>
          <a:stretch>
            <a:fillRect/>
          </a:stretch>
        </p:blipFill>
        <p:spPr>
          <a:xfrm>
            <a:off x="5436096" y="1268760"/>
            <a:ext cx="3059832" cy="1799016"/>
          </a:xfrm>
          <a:prstGeom prst="rect">
            <a:avLst/>
          </a:prstGeom>
        </p:spPr>
      </p:pic>
      <p:pic>
        <p:nvPicPr>
          <p:cNvPr id="52" name="Picture 51"/>
          <p:cNvPicPr>
            <a:picLocks noChangeAspect="1"/>
          </p:cNvPicPr>
          <p:nvPr/>
        </p:nvPicPr>
        <p:blipFill>
          <a:blip r:embed="rId5"/>
          <a:stretch>
            <a:fillRect/>
          </a:stretch>
        </p:blipFill>
        <p:spPr>
          <a:xfrm>
            <a:off x="1187624" y="3356992"/>
            <a:ext cx="2414021" cy="2808312"/>
          </a:xfrm>
          <a:prstGeom prst="rect">
            <a:avLst/>
          </a:prstGeom>
        </p:spPr>
      </p:pic>
      <p:pic>
        <p:nvPicPr>
          <p:cNvPr id="53" name="Picture 52"/>
          <p:cNvPicPr>
            <a:picLocks noChangeAspect="1"/>
          </p:cNvPicPr>
          <p:nvPr/>
        </p:nvPicPr>
        <p:blipFill>
          <a:blip r:embed="rId6"/>
          <a:stretch>
            <a:fillRect/>
          </a:stretch>
        </p:blipFill>
        <p:spPr>
          <a:xfrm>
            <a:off x="5508104" y="3356992"/>
            <a:ext cx="2912988" cy="2704296"/>
          </a:xfrm>
          <a:prstGeom prst="rect">
            <a:avLst/>
          </a:prstGeom>
        </p:spPr>
      </p:pic>
      <p:sp>
        <p:nvSpPr>
          <p:cNvPr id="3" name="TextBox 2"/>
          <p:cNvSpPr txBox="1"/>
          <p:nvPr/>
        </p:nvSpPr>
        <p:spPr>
          <a:xfrm>
            <a:off x="3131840" y="1052736"/>
            <a:ext cx="1728192" cy="369332"/>
          </a:xfrm>
          <a:prstGeom prst="rect">
            <a:avLst/>
          </a:prstGeom>
          <a:solidFill>
            <a:schemeClr val="accent2"/>
          </a:solidFill>
        </p:spPr>
        <p:txBody>
          <a:bodyPr wrap="square" rtlCol="0">
            <a:spAutoFit/>
          </a:bodyPr>
          <a:lstStyle/>
          <a:p>
            <a:r>
              <a:rPr lang="en-US" sz="1800">
                <a:solidFill>
                  <a:schemeClr val="bg1"/>
                </a:solidFill>
                <a:latin typeface="Calibri" charset="0"/>
                <a:ea typeface="Calibri" charset="0"/>
                <a:cs typeface="Calibri" charset="0"/>
              </a:rPr>
              <a:t>Products</a:t>
            </a:r>
          </a:p>
        </p:txBody>
      </p:sp>
      <p:sp>
        <p:nvSpPr>
          <p:cNvPr id="9" name="TextBox 8"/>
          <p:cNvSpPr txBox="1"/>
          <p:nvPr/>
        </p:nvSpPr>
        <p:spPr>
          <a:xfrm>
            <a:off x="7274242" y="1052736"/>
            <a:ext cx="1728192" cy="369332"/>
          </a:xfrm>
          <a:prstGeom prst="rect">
            <a:avLst/>
          </a:prstGeom>
          <a:solidFill>
            <a:schemeClr val="accent2"/>
          </a:solidFill>
        </p:spPr>
        <p:txBody>
          <a:bodyPr wrap="square" rtlCol="0">
            <a:spAutoFit/>
          </a:bodyPr>
          <a:lstStyle/>
          <a:p>
            <a:r>
              <a:rPr lang="en-US" sz="1800" dirty="0">
                <a:solidFill>
                  <a:schemeClr val="bg1"/>
                </a:solidFill>
                <a:latin typeface="Calibri" charset="0"/>
                <a:ea typeface="Calibri" charset="0"/>
                <a:cs typeface="Calibri" charset="0"/>
              </a:rPr>
              <a:t>People</a:t>
            </a:r>
          </a:p>
        </p:txBody>
      </p:sp>
      <p:sp>
        <p:nvSpPr>
          <p:cNvPr id="10" name="TextBox 9"/>
          <p:cNvSpPr txBox="1"/>
          <p:nvPr/>
        </p:nvSpPr>
        <p:spPr>
          <a:xfrm>
            <a:off x="7274242" y="5795972"/>
            <a:ext cx="1728192" cy="369332"/>
          </a:xfrm>
          <a:prstGeom prst="rect">
            <a:avLst/>
          </a:prstGeom>
          <a:solidFill>
            <a:schemeClr val="accent2"/>
          </a:solidFill>
        </p:spPr>
        <p:txBody>
          <a:bodyPr wrap="square" rtlCol="0">
            <a:spAutoFit/>
          </a:bodyPr>
          <a:lstStyle/>
          <a:p>
            <a:r>
              <a:rPr lang="en-US" sz="1800" dirty="0">
                <a:solidFill>
                  <a:schemeClr val="bg1"/>
                </a:solidFill>
                <a:latin typeface="Calibri" charset="0"/>
                <a:ea typeface="Calibri" charset="0"/>
                <a:cs typeface="Calibri" charset="0"/>
              </a:rPr>
              <a:t>News</a:t>
            </a:r>
          </a:p>
        </p:txBody>
      </p:sp>
      <p:sp>
        <p:nvSpPr>
          <p:cNvPr id="11" name="TextBox 10"/>
          <p:cNvSpPr txBox="1"/>
          <p:nvPr/>
        </p:nvSpPr>
        <p:spPr>
          <a:xfrm>
            <a:off x="3028220" y="5951820"/>
            <a:ext cx="1728192" cy="369332"/>
          </a:xfrm>
          <a:prstGeom prst="rect">
            <a:avLst/>
          </a:prstGeom>
          <a:solidFill>
            <a:schemeClr val="accent2"/>
          </a:solidFill>
        </p:spPr>
        <p:txBody>
          <a:bodyPr wrap="square" rtlCol="0">
            <a:spAutoFit/>
          </a:bodyPr>
          <a:lstStyle/>
          <a:p>
            <a:r>
              <a:rPr lang="en-US" sz="1800">
                <a:solidFill>
                  <a:schemeClr val="bg1"/>
                </a:solidFill>
                <a:latin typeface="Calibri" charset="0"/>
                <a:ea typeface="Calibri" charset="0"/>
                <a:cs typeface="Calibri" charset="0"/>
              </a:rPr>
              <a:t>People</a:t>
            </a:r>
          </a:p>
        </p:txBody>
      </p:sp>
    </p:spTree>
    <p:extLst>
      <p:ext uri="{BB962C8B-B14F-4D97-AF65-F5344CB8AC3E}">
        <p14:creationId xmlns:p14="http://schemas.microsoft.com/office/powerpoint/2010/main" val="3048396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2.3 Matrix Factorization</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819724858"/>
              </p:ext>
            </p:extLst>
          </p:nvPr>
        </p:nvGraphicFramePr>
        <p:xfrm>
          <a:off x="409299" y="2514600"/>
          <a:ext cx="3600400" cy="1828800"/>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720080">
                  <a:extLst>
                    <a:ext uri="{9D8B030D-6E8A-4147-A177-3AD203B41FA5}">
                      <a16:colId xmlns:a16="http://schemas.microsoft.com/office/drawing/2014/main" val="20002"/>
                    </a:ext>
                  </a:extLst>
                </a:gridCol>
                <a:gridCol w="720080">
                  <a:extLst>
                    <a:ext uri="{9D8B030D-6E8A-4147-A177-3AD203B41FA5}">
                      <a16:colId xmlns:a16="http://schemas.microsoft.com/office/drawing/2014/main" val="20003"/>
                    </a:ext>
                  </a:extLst>
                </a:gridCol>
                <a:gridCol w="720080">
                  <a:extLst>
                    <a:ext uri="{9D8B030D-6E8A-4147-A177-3AD203B41FA5}">
                      <a16:colId xmlns:a16="http://schemas.microsoft.com/office/drawing/2014/main" val="20004"/>
                    </a:ext>
                  </a:extLst>
                </a:gridCol>
              </a:tblGrid>
              <a:tr h="300033">
                <a:tc>
                  <a:txBody>
                    <a:bodyPr/>
                    <a:lstStyle/>
                    <a:p>
                      <a:endParaRPr lang="en-GB" dirty="0">
                        <a:latin typeface="Calibri"/>
                        <a:cs typeface="Calibri"/>
                      </a:endParaRPr>
                    </a:p>
                  </a:txBody>
                  <a:tcPr/>
                </a:tc>
                <a:tc>
                  <a:txBody>
                    <a:bodyPr/>
                    <a:lstStyle/>
                    <a:p>
                      <a:r>
                        <a:rPr lang="en-GB" dirty="0">
                          <a:latin typeface="Calibri"/>
                          <a:cs typeface="Calibri"/>
                        </a:rPr>
                        <a:t>I1</a:t>
                      </a:r>
                    </a:p>
                  </a:txBody>
                  <a:tcPr/>
                </a:tc>
                <a:tc>
                  <a:txBody>
                    <a:bodyPr/>
                    <a:lstStyle/>
                    <a:p>
                      <a:r>
                        <a:rPr lang="en-GB" dirty="0">
                          <a:latin typeface="Calibri"/>
                          <a:cs typeface="Calibri"/>
                        </a:rPr>
                        <a:t>I2</a:t>
                      </a:r>
                    </a:p>
                  </a:txBody>
                  <a:tcPr/>
                </a:tc>
                <a:tc>
                  <a:txBody>
                    <a:bodyPr/>
                    <a:lstStyle/>
                    <a:p>
                      <a:r>
                        <a:rPr lang="en-GB" dirty="0">
                          <a:latin typeface="Calibri"/>
                          <a:cs typeface="Calibri"/>
                        </a:rPr>
                        <a:t>I3</a:t>
                      </a:r>
                    </a:p>
                  </a:txBody>
                  <a:tcPr/>
                </a:tc>
                <a:tc>
                  <a:txBody>
                    <a:bodyPr/>
                    <a:lstStyle/>
                    <a:p>
                      <a:r>
                        <a:rPr lang="en-GB" dirty="0">
                          <a:latin typeface="Calibri"/>
                          <a:cs typeface="Calibri"/>
                        </a:rPr>
                        <a:t>I4</a:t>
                      </a:r>
                    </a:p>
                  </a:txBody>
                  <a:tcPr/>
                </a:tc>
                <a:extLst>
                  <a:ext uri="{0D108BD9-81ED-4DB2-BD59-A6C34878D82A}">
                    <a16:rowId xmlns:a16="http://schemas.microsoft.com/office/drawing/2014/main" val="10000"/>
                  </a:ext>
                </a:extLst>
              </a:tr>
              <a:tr h="300033">
                <a:tc>
                  <a:txBody>
                    <a:bodyPr/>
                    <a:lstStyle/>
                    <a:p>
                      <a:r>
                        <a:rPr lang="en-GB" dirty="0">
                          <a:latin typeface="Calibri"/>
                          <a:cs typeface="Calibri"/>
                        </a:rPr>
                        <a:t>U1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a:t>
                      </a:r>
                    </a:p>
                  </a:txBody>
                  <a:tcPr/>
                </a:tc>
                <a:tc>
                  <a:txBody>
                    <a:bodyPr/>
                    <a:lstStyle/>
                    <a:p>
                      <a:r>
                        <a:rPr lang="en-GB" dirty="0">
                          <a:latin typeface="Calibri"/>
                          <a:cs typeface="Calibri"/>
                        </a:rPr>
                        <a:t>-</a:t>
                      </a:r>
                    </a:p>
                  </a:txBody>
                  <a:tcPr/>
                </a:tc>
                <a:extLst>
                  <a:ext uri="{0D108BD9-81ED-4DB2-BD59-A6C34878D82A}">
                    <a16:rowId xmlns:a16="http://schemas.microsoft.com/office/drawing/2014/main" val="10001"/>
                  </a:ext>
                </a:extLst>
              </a:tr>
              <a:tr h="300033">
                <a:tc>
                  <a:txBody>
                    <a:bodyPr/>
                    <a:lstStyle/>
                    <a:p>
                      <a:r>
                        <a:rPr lang="en-GB" dirty="0">
                          <a:latin typeface="Calibri"/>
                          <a:cs typeface="Calibri"/>
                        </a:rPr>
                        <a:t>U2</a:t>
                      </a:r>
                    </a:p>
                  </a:txBody>
                  <a:tcPr/>
                </a:tc>
                <a:tc>
                  <a:txBody>
                    <a:bodyPr/>
                    <a:lstStyle/>
                    <a:p>
                      <a:r>
                        <a:rPr lang="en-GB" dirty="0">
                          <a:latin typeface="Calibri"/>
                          <a:cs typeface="Calibri"/>
                        </a:rPr>
                        <a:t>-</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00033">
                <a:tc>
                  <a:txBody>
                    <a:bodyPr/>
                    <a:lstStyle/>
                    <a:p>
                      <a:r>
                        <a:rPr lang="en-GB" dirty="0">
                          <a:latin typeface="Calibri"/>
                          <a:cs typeface="Calibri"/>
                        </a:rPr>
                        <a:t>U3</a:t>
                      </a:r>
                    </a:p>
                  </a:txBody>
                  <a:tcPr/>
                </a:tc>
                <a:tc>
                  <a:txBody>
                    <a:bodyPr/>
                    <a:lstStyle/>
                    <a:p>
                      <a:r>
                        <a:rPr lang="en-GB" dirty="0">
                          <a:latin typeface="Calibri"/>
                          <a:cs typeface="Calibri"/>
                        </a:rPr>
                        <a:t>3</a:t>
                      </a:r>
                    </a:p>
                  </a:txBody>
                  <a:tcPr/>
                </a:tc>
                <a:tc>
                  <a:txBody>
                    <a:bodyPr/>
                    <a:lstStyle/>
                    <a:p>
                      <a:r>
                        <a:rPr lang="en-GB" dirty="0">
                          <a:latin typeface="Calibri"/>
                          <a:cs typeface="Calibri"/>
                        </a:rPr>
                        <a:t>-</a:t>
                      </a:r>
                    </a:p>
                  </a:txBody>
                  <a:tcPr/>
                </a:tc>
                <a:tc>
                  <a:txBody>
                    <a:bodyPr/>
                    <a:lstStyle/>
                    <a:p>
                      <a:r>
                        <a:rPr lang="en-GB" dirty="0">
                          <a:latin typeface="Calibri"/>
                          <a:cs typeface="Calibri"/>
                        </a:rPr>
                        <a:t>1</a:t>
                      </a:r>
                    </a:p>
                  </a:txBody>
                  <a:tcPr/>
                </a:tc>
                <a:tc>
                  <a:txBody>
                    <a:bodyPr/>
                    <a:lstStyle/>
                    <a:p>
                      <a:r>
                        <a:rPr lang="en-GB" dirty="0">
                          <a:latin typeface="Calibri"/>
                          <a:cs typeface="Calibri"/>
                        </a:rPr>
                        <a:t>-</a:t>
                      </a:r>
                    </a:p>
                  </a:txBody>
                  <a:tcPr/>
                </a:tc>
                <a:extLst>
                  <a:ext uri="{0D108BD9-81ED-4DB2-BD59-A6C34878D82A}">
                    <a16:rowId xmlns:a16="http://schemas.microsoft.com/office/drawing/2014/main" val="10003"/>
                  </a:ext>
                </a:extLst>
              </a:tr>
              <a:tr h="300033">
                <a:tc>
                  <a:txBody>
                    <a:bodyPr/>
                    <a:lstStyle/>
                    <a:p>
                      <a:r>
                        <a:rPr lang="en-GB" dirty="0">
                          <a:latin typeface="Calibri"/>
                          <a:cs typeface="Calibri"/>
                        </a:rPr>
                        <a:t>U4</a:t>
                      </a:r>
                    </a:p>
                  </a:txBody>
                  <a:tcPr/>
                </a:tc>
                <a:tc>
                  <a:txBody>
                    <a:bodyPr/>
                    <a:lstStyle/>
                    <a:p>
                      <a:r>
                        <a:rPr lang="en-GB" dirty="0">
                          <a:latin typeface="Calibri"/>
                          <a:cs typeface="Calibri"/>
                        </a:rPr>
                        <a:t>-</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extLst>
                  <a:ext uri="{0D108BD9-81ED-4DB2-BD59-A6C34878D82A}">
                    <a16:rowId xmlns:a16="http://schemas.microsoft.com/office/drawing/2014/main" val="10004"/>
                  </a:ext>
                </a:extLst>
              </a:tr>
            </a:tbl>
          </a:graphicData>
        </a:graphic>
      </p:graphicFrame>
      <p:grpSp>
        <p:nvGrpSpPr>
          <p:cNvPr id="35" name="Group 34"/>
          <p:cNvGrpSpPr/>
          <p:nvPr/>
        </p:nvGrpSpPr>
        <p:grpSpPr>
          <a:xfrm>
            <a:off x="4674878" y="1412776"/>
            <a:ext cx="4145594" cy="3805391"/>
            <a:chOff x="4674878" y="1257727"/>
            <a:chExt cx="4145594" cy="3805391"/>
          </a:xfrm>
        </p:grpSpPr>
        <p:grpSp>
          <p:nvGrpSpPr>
            <p:cNvPr id="14" name="Group 13"/>
            <p:cNvGrpSpPr/>
            <p:nvPr/>
          </p:nvGrpSpPr>
          <p:grpSpPr>
            <a:xfrm>
              <a:off x="4975645" y="1329735"/>
              <a:ext cx="3312368" cy="3600400"/>
              <a:chOff x="5148064" y="2204864"/>
              <a:chExt cx="3312368" cy="3600400"/>
            </a:xfrm>
          </p:grpSpPr>
          <p:cxnSp>
            <p:nvCxnSpPr>
              <p:cNvPr id="11" name="Straight Arrow Connector 10"/>
              <p:cNvCxnSpPr/>
              <p:nvPr/>
            </p:nvCxnSpPr>
            <p:spPr bwMode="auto">
              <a:xfrm flipV="1">
                <a:off x="6732240" y="2204864"/>
                <a:ext cx="0" cy="3600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a:off x="5148064" y="4149080"/>
                <a:ext cx="331236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
          <p:nvSpPr>
            <p:cNvPr id="15" name="Rectangle 14"/>
            <p:cNvSpPr/>
            <p:nvPr/>
          </p:nvSpPr>
          <p:spPr bwMode="auto">
            <a:xfrm>
              <a:off x="7567933" y="2769895"/>
              <a:ext cx="144016" cy="1440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17" name="Rectangle 16"/>
            <p:cNvSpPr/>
            <p:nvPr/>
          </p:nvSpPr>
          <p:spPr bwMode="auto">
            <a:xfrm>
              <a:off x="6847853" y="1833791"/>
              <a:ext cx="144016" cy="1440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18" name="Rectangle 17"/>
            <p:cNvSpPr/>
            <p:nvPr/>
          </p:nvSpPr>
          <p:spPr bwMode="auto">
            <a:xfrm>
              <a:off x="6199781" y="3778007"/>
              <a:ext cx="144016" cy="1440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19" name="Rectangle 18"/>
            <p:cNvSpPr/>
            <p:nvPr/>
          </p:nvSpPr>
          <p:spPr bwMode="auto">
            <a:xfrm>
              <a:off x="5407693" y="2769895"/>
              <a:ext cx="144016" cy="1440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0" name="Oval 19"/>
            <p:cNvSpPr/>
            <p:nvPr/>
          </p:nvSpPr>
          <p:spPr bwMode="auto">
            <a:xfrm>
              <a:off x="5911749" y="2265839"/>
              <a:ext cx="144016"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1" name="Oval 20"/>
            <p:cNvSpPr/>
            <p:nvPr/>
          </p:nvSpPr>
          <p:spPr bwMode="auto">
            <a:xfrm>
              <a:off x="6991869" y="4354071"/>
              <a:ext cx="144016"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2" name="Oval 21"/>
            <p:cNvSpPr/>
            <p:nvPr/>
          </p:nvSpPr>
          <p:spPr bwMode="auto">
            <a:xfrm>
              <a:off x="6847853" y="2841903"/>
              <a:ext cx="144016"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3" name="Oval 22"/>
            <p:cNvSpPr/>
            <p:nvPr/>
          </p:nvSpPr>
          <p:spPr bwMode="auto">
            <a:xfrm>
              <a:off x="7711949" y="3561983"/>
              <a:ext cx="144016"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4" name="TextBox 23"/>
            <p:cNvSpPr txBox="1"/>
            <p:nvPr/>
          </p:nvSpPr>
          <p:spPr>
            <a:xfrm>
              <a:off x="8019764" y="3345959"/>
              <a:ext cx="766684" cy="276999"/>
            </a:xfrm>
            <a:prstGeom prst="rect">
              <a:avLst/>
            </a:prstGeom>
            <a:noFill/>
          </p:spPr>
          <p:txBody>
            <a:bodyPr wrap="none" rtlCol="0">
              <a:spAutoFit/>
            </a:bodyPr>
            <a:lstStyle/>
            <a:p>
              <a:r>
                <a:rPr lang="en-GB" dirty="0">
                  <a:latin typeface="Calibri" charset="0"/>
                  <a:ea typeface="Calibri" charset="0"/>
                  <a:cs typeface="Calibri" charset="0"/>
                </a:rPr>
                <a:t>Romance</a:t>
              </a:r>
            </a:p>
          </p:txBody>
        </p:sp>
        <p:sp>
          <p:nvSpPr>
            <p:cNvPr id="25" name="TextBox 24"/>
            <p:cNvSpPr txBox="1"/>
            <p:nvPr/>
          </p:nvSpPr>
          <p:spPr>
            <a:xfrm>
              <a:off x="4674878" y="3345959"/>
              <a:ext cx="723275" cy="276999"/>
            </a:xfrm>
            <a:prstGeom prst="rect">
              <a:avLst/>
            </a:prstGeom>
            <a:noFill/>
          </p:spPr>
          <p:txBody>
            <a:bodyPr wrap="none" rtlCol="0">
              <a:spAutoFit/>
            </a:bodyPr>
            <a:lstStyle/>
            <a:p>
              <a:r>
                <a:rPr lang="en-GB" dirty="0">
                  <a:latin typeface="Calibri" charset="0"/>
                  <a:ea typeface="Calibri" charset="0"/>
                  <a:cs typeface="Calibri" charset="0"/>
                </a:rPr>
                <a:t>Violence</a:t>
              </a:r>
            </a:p>
          </p:txBody>
        </p:sp>
        <p:sp>
          <p:nvSpPr>
            <p:cNvPr id="26" name="TextBox 25"/>
            <p:cNvSpPr txBox="1"/>
            <p:nvPr/>
          </p:nvSpPr>
          <p:spPr>
            <a:xfrm>
              <a:off x="6655046" y="4786119"/>
              <a:ext cx="599971" cy="276999"/>
            </a:xfrm>
            <a:prstGeom prst="rect">
              <a:avLst/>
            </a:prstGeom>
            <a:noFill/>
          </p:spPr>
          <p:txBody>
            <a:bodyPr wrap="none" rtlCol="0">
              <a:spAutoFit/>
            </a:bodyPr>
            <a:lstStyle/>
            <a:p>
              <a:r>
                <a:rPr lang="en-GB" dirty="0">
                  <a:latin typeface="Calibri" charset="0"/>
                  <a:ea typeface="Calibri" charset="0"/>
                  <a:cs typeface="Calibri" charset="0"/>
                </a:rPr>
                <a:t>Drama</a:t>
              </a:r>
            </a:p>
          </p:txBody>
        </p:sp>
        <p:sp>
          <p:nvSpPr>
            <p:cNvPr id="27" name="TextBox 26"/>
            <p:cNvSpPr txBox="1"/>
            <p:nvPr/>
          </p:nvSpPr>
          <p:spPr>
            <a:xfrm>
              <a:off x="6624251" y="1257727"/>
              <a:ext cx="697627" cy="276999"/>
            </a:xfrm>
            <a:prstGeom prst="rect">
              <a:avLst/>
            </a:prstGeom>
            <a:noFill/>
          </p:spPr>
          <p:txBody>
            <a:bodyPr wrap="none" rtlCol="0">
              <a:spAutoFit/>
            </a:bodyPr>
            <a:lstStyle/>
            <a:p>
              <a:r>
                <a:rPr lang="en-GB" dirty="0">
                  <a:latin typeface="Calibri" charset="0"/>
                  <a:ea typeface="Calibri" charset="0"/>
                  <a:cs typeface="Calibri" charset="0"/>
                </a:rPr>
                <a:t>Comedy</a:t>
              </a:r>
            </a:p>
          </p:txBody>
        </p:sp>
        <p:grpSp>
          <p:nvGrpSpPr>
            <p:cNvPr id="34" name="Group 33"/>
            <p:cNvGrpSpPr/>
            <p:nvPr/>
          </p:nvGrpSpPr>
          <p:grpSpPr>
            <a:xfrm>
              <a:off x="7884368" y="1412776"/>
              <a:ext cx="936104" cy="648072"/>
              <a:chOff x="8028384" y="908720"/>
              <a:chExt cx="936104" cy="648072"/>
            </a:xfrm>
          </p:grpSpPr>
          <p:sp>
            <p:nvSpPr>
              <p:cNvPr id="28" name="Oval 27"/>
              <p:cNvSpPr/>
              <p:nvPr/>
            </p:nvSpPr>
            <p:spPr bwMode="auto">
              <a:xfrm>
                <a:off x="8216005" y="1041703"/>
                <a:ext cx="144016"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9" name="Rectangle 28"/>
              <p:cNvSpPr/>
              <p:nvPr/>
            </p:nvSpPr>
            <p:spPr bwMode="auto">
              <a:xfrm>
                <a:off x="8216005" y="1329735"/>
                <a:ext cx="144016" cy="1440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30" name="TextBox 29"/>
              <p:cNvSpPr txBox="1"/>
              <p:nvPr/>
            </p:nvSpPr>
            <p:spPr>
              <a:xfrm>
                <a:off x="8391844" y="980728"/>
                <a:ext cx="474810" cy="276999"/>
              </a:xfrm>
              <a:prstGeom prst="rect">
                <a:avLst/>
              </a:prstGeom>
              <a:noFill/>
            </p:spPr>
            <p:txBody>
              <a:bodyPr wrap="none" rtlCol="0">
                <a:spAutoFit/>
              </a:bodyPr>
              <a:lstStyle/>
              <a:p>
                <a:r>
                  <a:rPr lang="en-GB" dirty="0">
                    <a:latin typeface="Calibri" charset="0"/>
                    <a:ea typeface="Calibri" charset="0"/>
                    <a:cs typeface="Calibri" charset="0"/>
                  </a:rPr>
                  <a:t>User</a:t>
                </a:r>
              </a:p>
            </p:txBody>
          </p:sp>
          <p:sp>
            <p:nvSpPr>
              <p:cNvPr id="31" name="TextBox 30"/>
              <p:cNvSpPr txBox="1"/>
              <p:nvPr/>
            </p:nvSpPr>
            <p:spPr>
              <a:xfrm>
                <a:off x="8386282" y="1257727"/>
                <a:ext cx="483952" cy="276999"/>
              </a:xfrm>
              <a:prstGeom prst="rect">
                <a:avLst/>
              </a:prstGeom>
              <a:noFill/>
            </p:spPr>
            <p:txBody>
              <a:bodyPr wrap="none" rtlCol="0">
                <a:spAutoFit/>
              </a:bodyPr>
              <a:lstStyle/>
              <a:p>
                <a:r>
                  <a:rPr lang="en-GB" dirty="0">
                    <a:latin typeface="Calibri" charset="0"/>
                    <a:ea typeface="Calibri" charset="0"/>
                    <a:cs typeface="Calibri" charset="0"/>
                  </a:rPr>
                  <a:t>Item</a:t>
                </a:r>
              </a:p>
            </p:txBody>
          </p:sp>
          <p:sp>
            <p:nvSpPr>
              <p:cNvPr id="33" name="Rectangle 32"/>
              <p:cNvSpPr/>
              <p:nvPr/>
            </p:nvSpPr>
            <p:spPr bwMode="auto">
              <a:xfrm>
                <a:off x="8028384" y="908720"/>
                <a:ext cx="936104" cy="648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grpSp>
      </p:grpSp>
      <p:sp>
        <p:nvSpPr>
          <p:cNvPr id="3" name="Curved Up Arrow 2">
            <a:extLst>
              <a:ext uri="{FF2B5EF4-FFF2-40B4-BE49-F238E27FC236}">
                <a16:creationId xmlns:a16="http://schemas.microsoft.com/office/drawing/2014/main" id="{F90C6D1C-100F-E746-9181-C04718AE879D}"/>
              </a:ext>
            </a:extLst>
          </p:cNvPr>
          <p:cNvSpPr/>
          <p:nvPr/>
        </p:nvSpPr>
        <p:spPr bwMode="auto">
          <a:xfrm>
            <a:off x="2831211" y="5365513"/>
            <a:ext cx="4081240" cy="864096"/>
          </a:xfrm>
          <a:prstGeom prst="curvedUp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6" name="TextBox 5">
            <a:extLst>
              <a:ext uri="{FF2B5EF4-FFF2-40B4-BE49-F238E27FC236}">
                <a16:creationId xmlns:a16="http://schemas.microsoft.com/office/drawing/2014/main" id="{15AF2E39-79A1-2B40-A37F-7D9038ED0C36}"/>
              </a:ext>
            </a:extLst>
          </p:cNvPr>
          <p:cNvSpPr txBox="1"/>
          <p:nvPr/>
        </p:nvSpPr>
        <p:spPr>
          <a:xfrm>
            <a:off x="3481494" y="5335543"/>
            <a:ext cx="2453364"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Map into latent space</a:t>
            </a:r>
          </a:p>
        </p:txBody>
      </p:sp>
    </p:spTree>
    <p:extLst>
      <p:ext uri="{BB962C8B-B14F-4D97-AF65-F5344CB8AC3E}">
        <p14:creationId xmlns:p14="http://schemas.microsoft.com/office/powerpoint/2010/main" val="933598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FDB02-DC0E-2640-85ED-8384E33F0DDF}"/>
              </a:ext>
            </a:extLst>
          </p:cNvPr>
          <p:cNvSpPr>
            <a:spLocks noGrp="1"/>
          </p:cNvSpPr>
          <p:nvPr>
            <p:ph type="title"/>
          </p:nvPr>
        </p:nvSpPr>
        <p:spPr/>
        <p:txBody>
          <a:bodyPr/>
          <a:lstStyle/>
          <a:p>
            <a:r>
              <a:rPr lang="en-US"/>
              <a:t>Derive Latent Factors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3CE064-6263-894B-B3FA-F35512A8C4AA}"/>
                  </a:ext>
                </a:extLst>
              </p:cNvPr>
              <p:cNvSpPr>
                <a:spLocks noGrp="1"/>
              </p:cNvSpPr>
              <p:nvPr>
                <p:ph idx="1"/>
              </p:nvPr>
            </p:nvSpPr>
            <p:spPr>
              <a:xfrm>
                <a:off x="179388" y="1341438"/>
                <a:ext cx="8425060" cy="5029200"/>
              </a:xfrm>
            </p:spPr>
            <p:txBody>
              <a:bodyPr/>
              <a:lstStyle/>
              <a:p>
                <a:r>
                  <a:rPr lang="en-US" sz="2800" dirty="0"/>
                  <a:t>Rating Matrix </a:t>
                </a:r>
                <a14:m>
                  <m:oMath xmlns:m="http://schemas.openxmlformats.org/officeDocument/2006/math">
                    <m:r>
                      <a:rPr lang="fr-CH" sz="2800" i="1">
                        <a:latin typeface="Cambria Math" panose="02040503050406030204" pitchFamily="18" charset="0"/>
                      </a:rPr>
                      <m:t>𝑅</m:t>
                    </m:r>
                  </m:oMath>
                </a14:m>
                <a:r>
                  <a:rPr lang="en-US" sz="2800" dirty="0"/>
                  <a:t> with dimension </a:t>
                </a:r>
                <a14:m>
                  <m:oMath xmlns:m="http://schemas.openxmlformats.org/officeDocument/2006/math">
                    <m:d>
                      <m:dPr>
                        <m:begChr m:val="|"/>
                        <m:endChr m:val="|"/>
                        <m:ctrlPr>
                          <a:rPr lang="en-US" sz="2800" i="1">
                            <a:latin typeface="Cambria Math" panose="02040503050406030204" pitchFamily="18" charset="0"/>
                          </a:rPr>
                        </m:ctrlPr>
                      </m:dPr>
                      <m:e>
                        <m:r>
                          <a:rPr lang="fr-CH" sz="2800" b="0" i="1">
                            <a:latin typeface="Cambria Math" panose="02040503050406030204" pitchFamily="18" charset="0"/>
                          </a:rPr>
                          <m:t>𝑈</m:t>
                        </m:r>
                      </m:e>
                    </m:d>
                    <m:r>
                      <a:rPr lang="en-US" sz="2800" i="1">
                        <a:latin typeface="Cambria Math" panose="02040503050406030204" pitchFamily="18" charset="0"/>
                        <a:ea typeface="Cambria Math" panose="02040503050406030204" pitchFamily="18" charset="0"/>
                      </a:rPr>
                      <m:t>×</m:t>
                    </m:r>
                    <m:d>
                      <m:dPr>
                        <m:begChr m:val="|"/>
                        <m:endChr m:val="|"/>
                        <m:ctrlPr>
                          <a:rPr lang="en-US" sz="2800" i="1">
                            <a:latin typeface="Cambria Math" panose="02040503050406030204" pitchFamily="18" charset="0"/>
                            <a:ea typeface="Cambria Math" panose="02040503050406030204" pitchFamily="18" charset="0"/>
                          </a:rPr>
                        </m:ctrlPr>
                      </m:dPr>
                      <m:e>
                        <m:r>
                          <a:rPr lang="fr-CH" sz="2800" b="0" i="1" smtClean="0">
                            <a:latin typeface="Cambria Math" panose="02040503050406030204" pitchFamily="18" charset="0"/>
                            <a:ea typeface="Cambria Math" panose="02040503050406030204" pitchFamily="18" charset="0"/>
                          </a:rPr>
                          <m:t>𝐼</m:t>
                        </m:r>
                      </m:e>
                    </m:d>
                  </m:oMath>
                </a14:m>
                <a:endParaRPr lang="fr-CH" sz="2800" dirty="0">
                  <a:ea typeface="Cambria Math" panose="02040503050406030204" pitchFamily="18" charset="0"/>
                </a:endParaRPr>
              </a:p>
              <a:p>
                <a:pPr marL="457200" indent="-457200">
                  <a:buFont typeface="Arial" panose="020B0604020202020204" pitchFamily="34" charset="0"/>
                  <a:buChar char="•"/>
                </a:pPr>
                <a:r>
                  <a:rPr lang="en-US" sz="2400" dirty="0"/>
                  <a:t>Users </a:t>
                </a:r>
                <a14:m>
                  <m:oMath xmlns:m="http://schemas.openxmlformats.org/officeDocument/2006/math">
                    <m:r>
                      <a:rPr lang="fr-CH" sz="2400" i="1">
                        <a:latin typeface="Cambria Math" panose="02040503050406030204" pitchFamily="18" charset="0"/>
                      </a:rPr>
                      <m:t>𝑈</m:t>
                    </m:r>
                  </m:oMath>
                </a14:m>
                <a:r>
                  <a:rPr lang="en-US" sz="2400" dirty="0"/>
                  <a:t> and Items </a:t>
                </a:r>
                <a14:m>
                  <m:oMath xmlns:m="http://schemas.openxmlformats.org/officeDocument/2006/math">
                    <m:r>
                      <a:rPr lang="fr-CH" sz="2400" b="0" i="1" smtClean="0">
                        <a:latin typeface="Cambria Math" panose="02040503050406030204" pitchFamily="18" charset="0"/>
                      </a:rPr>
                      <m:t>𝐼</m:t>
                    </m:r>
                  </m:oMath>
                </a14:m>
                <a:endParaRPr lang="en-US" sz="2400" dirty="0"/>
              </a:p>
              <a:p>
                <a:endParaRPr lang="en-US" sz="2800" dirty="0"/>
              </a:p>
              <a:p>
                <a:r>
                  <a:rPr lang="en-US" sz="2800" dirty="0"/>
                  <a:t>Goal: Decompose </a:t>
                </a:r>
                <a14:m>
                  <m:oMath xmlns:m="http://schemas.openxmlformats.org/officeDocument/2006/math">
                    <m:r>
                      <a:rPr lang="fr-CH" sz="2800" i="1">
                        <a:latin typeface="Cambria Math" panose="02040503050406030204" pitchFamily="18" charset="0"/>
                      </a:rPr>
                      <m:t>𝑅</m:t>
                    </m:r>
                  </m:oMath>
                </a14:m>
                <a:r>
                  <a:rPr lang="en-US" sz="2800" dirty="0"/>
                  <a:t> (approximatively)</a:t>
                </a:r>
              </a:p>
              <a:p>
                <a:pPr/>
                <a14:m>
                  <m:oMathPara xmlns:m="http://schemas.openxmlformats.org/officeDocument/2006/math">
                    <m:oMathParaPr>
                      <m:jc m:val="centerGroup"/>
                    </m:oMathParaPr>
                    <m:oMath xmlns:m="http://schemas.openxmlformats.org/officeDocument/2006/math">
                      <m:r>
                        <a:rPr lang="fr-CH" sz="2800" b="0" i="1">
                          <a:latin typeface="Cambria Math" panose="02040503050406030204" pitchFamily="18" charset="0"/>
                        </a:rPr>
                        <m:t>𝑅</m:t>
                      </m:r>
                      <m:r>
                        <a:rPr lang="fr-CH" sz="2800" b="0" i="1">
                          <a:latin typeface="Cambria Math" panose="02040503050406030204" pitchFamily="18" charset="0"/>
                          <a:ea typeface="Cambria Math" panose="02040503050406030204" pitchFamily="18" charset="0"/>
                        </a:rPr>
                        <m:t>≈</m:t>
                      </m:r>
                      <m:r>
                        <a:rPr lang="fr-CH" sz="2800" b="0" i="1">
                          <a:latin typeface="Cambria Math" panose="02040503050406030204" pitchFamily="18" charset="0"/>
                          <a:ea typeface="Cambria Math" panose="02040503050406030204" pitchFamily="18" charset="0"/>
                        </a:rPr>
                        <m:t>𝑃</m:t>
                      </m:r>
                      <m:r>
                        <a:rPr lang="fr-CH" sz="2800" b="0" i="1">
                          <a:latin typeface="Cambria Math" panose="02040503050406030204" pitchFamily="18" charset="0"/>
                          <a:ea typeface="Cambria Math" panose="02040503050406030204" pitchFamily="18" charset="0"/>
                        </a:rPr>
                        <m:t>×</m:t>
                      </m:r>
                      <m:sSup>
                        <m:sSupPr>
                          <m:ctrlPr>
                            <a:rPr lang="fr-CH" sz="2800" b="0" i="1">
                              <a:latin typeface="Cambria Math" panose="02040503050406030204" pitchFamily="18" charset="0"/>
                              <a:ea typeface="Cambria Math" panose="02040503050406030204" pitchFamily="18" charset="0"/>
                            </a:rPr>
                          </m:ctrlPr>
                        </m:sSupPr>
                        <m:e>
                          <m:r>
                            <a:rPr lang="fr-CH" sz="2800" b="0" i="1">
                              <a:latin typeface="Cambria Math" panose="02040503050406030204" pitchFamily="18" charset="0"/>
                              <a:ea typeface="Cambria Math" panose="02040503050406030204" pitchFamily="18" charset="0"/>
                            </a:rPr>
                            <m:t>𝑄</m:t>
                          </m:r>
                        </m:e>
                        <m:sup>
                          <m:r>
                            <a:rPr lang="fr-CH" sz="2800" b="0" i="1">
                              <a:latin typeface="Cambria Math" panose="02040503050406030204" pitchFamily="18" charset="0"/>
                              <a:ea typeface="Cambria Math" panose="02040503050406030204" pitchFamily="18" charset="0"/>
                            </a:rPr>
                            <m:t>𝑡</m:t>
                          </m:r>
                        </m:sup>
                      </m:sSup>
                      <m:r>
                        <a:rPr lang="fr-CH" sz="2800" b="0" i="0">
                          <a:latin typeface="Cambria Math" panose="02040503050406030204" pitchFamily="18" charset="0"/>
                          <a:ea typeface="Cambria Math" panose="02040503050406030204" pitchFamily="18" charset="0"/>
                        </a:rPr>
                        <m:t>=</m:t>
                      </m:r>
                      <m:acc>
                        <m:accPr>
                          <m:chr m:val="̂"/>
                          <m:ctrlPr>
                            <a:rPr lang="fr-CH" sz="2800" b="0" i="1">
                              <a:latin typeface="Cambria Math" panose="02040503050406030204" pitchFamily="18" charset="0"/>
                              <a:ea typeface="Cambria Math" panose="02040503050406030204" pitchFamily="18" charset="0"/>
                            </a:rPr>
                          </m:ctrlPr>
                        </m:accPr>
                        <m:e>
                          <m:r>
                            <a:rPr lang="fr-CH" sz="2800" b="0" i="1">
                              <a:latin typeface="Cambria Math" panose="02040503050406030204" pitchFamily="18" charset="0"/>
                              <a:ea typeface="Cambria Math" panose="02040503050406030204" pitchFamily="18" charset="0"/>
                            </a:rPr>
                            <m:t>𝑅</m:t>
                          </m:r>
                        </m:e>
                      </m:acc>
                    </m:oMath>
                  </m:oMathPara>
                </a14:m>
                <a:endParaRPr lang="en-US" sz="2800" dirty="0"/>
              </a:p>
              <a:p>
                <a:endParaRPr lang="fr-CH" sz="2800" b="0" i="1" dirty="0">
                  <a:latin typeface="Cambria Math" panose="02040503050406030204" pitchFamily="18" charset="0"/>
                </a:endParaRPr>
              </a:p>
              <a:p>
                <a14:m>
                  <m:oMath xmlns:m="http://schemas.openxmlformats.org/officeDocument/2006/math">
                    <m:r>
                      <a:rPr lang="fr-CH" sz="2800" b="0" i="1" smtClean="0">
                        <a:latin typeface="Cambria Math" panose="02040503050406030204" pitchFamily="18" charset="0"/>
                      </a:rPr>
                      <m:t>𝑑</m:t>
                    </m:r>
                  </m:oMath>
                </a14:m>
                <a:r>
                  <a:rPr lang="en-US" sz="2800" dirty="0"/>
                  <a:t> latent factors (low dimension)</a:t>
                </a:r>
              </a:p>
              <a:p>
                <a:pPr marL="457200" indent="-457200">
                  <a:buFont typeface="Arial" panose="020B0604020202020204" pitchFamily="34" charset="0"/>
                  <a:buChar char="•"/>
                </a:pPr>
                <a14:m>
                  <m:oMath xmlns:m="http://schemas.openxmlformats.org/officeDocument/2006/math">
                    <m:r>
                      <a:rPr lang="fr-CH" sz="2400" i="1">
                        <a:latin typeface="Cambria Math" panose="02040503050406030204" pitchFamily="18" charset="0"/>
                        <a:ea typeface="Cambria Math" panose="02040503050406030204" pitchFamily="18" charset="0"/>
                      </a:rPr>
                      <m:t>𝑃</m:t>
                    </m:r>
                  </m:oMath>
                </a14:m>
                <a:r>
                  <a:rPr lang="en-US" sz="2400" dirty="0"/>
                  <a:t> is a </a:t>
                </a:r>
                <a14:m>
                  <m:oMath xmlns:m="http://schemas.openxmlformats.org/officeDocument/2006/math">
                    <m:d>
                      <m:dPr>
                        <m:begChr m:val="|"/>
                        <m:endChr m:val="|"/>
                        <m:ctrlPr>
                          <a:rPr lang="en-US" sz="2400" i="1">
                            <a:latin typeface="Cambria Math" panose="02040503050406030204" pitchFamily="18" charset="0"/>
                          </a:rPr>
                        </m:ctrlPr>
                      </m:dPr>
                      <m:e>
                        <m:r>
                          <a:rPr lang="fr-CH" sz="2400" i="1">
                            <a:latin typeface="Cambria Math" panose="02040503050406030204" pitchFamily="18" charset="0"/>
                          </a:rPr>
                          <m:t>𝑈</m:t>
                        </m:r>
                      </m:e>
                    </m:d>
                    <m:r>
                      <a:rPr lang="en-US" sz="2400" i="1">
                        <a:latin typeface="Cambria Math" panose="02040503050406030204" pitchFamily="18" charset="0"/>
                        <a:ea typeface="Cambria Math" panose="02040503050406030204" pitchFamily="18" charset="0"/>
                      </a:rPr>
                      <m:t>×</m:t>
                    </m:r>
                    <m:r>
                      <a:rPr lang="fr-CH" sz="2400" b="0" i="1" smtClean="0">
                        <a:latin typeface="Cambria Math" panose="02040503050406030204" pitchFamily="18" charset="0"/>
                        <a:ea typeface="Cambria Math" panose="02040503050406030204" pitchFamily="18" charset="0"/>
                      </a:rPr>
                      <m:t>𝑑</m:t>
                    </m:r>
                    <m:r>
                      <a:rPr lang="fr-CH" sz="2400" i="1">
                        <a:latin typeface="Cambria Math" panose="02040503050406030204" pitchFamily="18" charset="0"/>
                        <a:ea typeface="Cambria Math" panose="02040503050406030204" pitchFamily="18" charset="0"/>
                      </a:rPr>
                      <m:t> </m:t>
                    </m:r>
                  </m:oMath>
                </a14:m>
                <a:r>
                  <a:rPr lang="en-US" sz="2400" dirty="0"/>
                  <a:t>matrix: user features</a:t>
                </a:r>
              </a:p>
              <a:p>
                <a:pPr marL="457200" indent="-457200">
                  <a:buFont typeface="Arial" panose="020B0604020202020204" pitchFamily="34" charset="0"/>
                  <a:buChar char="•"/>
                </a:pPr>
                <a14:m>
                  <m:oMath xmlns:m="http://schemas.openxmlformats.org/officeDocument/2006/math">
                    <m:r>
                      <a:rPr lang="fr-CH" sz="2400" b="0" i="1">
                        <a:latin typeface="Cambria Math" panose="02040503050406030204" pitchFamily="18" charset="0"/>
                      </a:rPr>
                      <m:t>𝑄</m:t>
                    </m:r>
                  </m:oMath>
                </a14:m>
                <a:r>
                  <a:rPr lang="en-US" sz="2400" dirty="0"/>
                  <a:t> is a </a:t>
                </a:r>
                <a14:m>
                  <m:oMath xmlns:m="http://schemas.openxmlformats.org/officeDocument/2006/math">
                    <m:d>
                      <m:dPr>
                        <m:begChr m:val="|"/>
                        <m:endChr m:val="|"/>
                        <m:ctrlPr>
                          <a:rPr lang="en-US" sz="2400" i="1">
                            <a:latin typeface="Cambria Math" panose="02040503050406030204" pitchFamily="18" charset="0"/>
                          </a:rPr>
                        </m:ctrlPr>
                      </m:dPr>
                      <m:e>
                        <m:r>
                          <a:rPr lang="fr-CH" sz="2400" b="0" i="1" smtClean="0">
                            <a:latin typeface="Cambria Math" panose="02040503050406030204" pitchFamily="18" charset="0"/>
                          </a:rPr>
                          <m:t>𝐼</m:t>
                        </m:r>
                      </m:e>
                    </m:d>
                    <m:r>
                      <a:rPr lang="en-US" sz="2400" i="1">
                        <a:latin typeface="Cambria Math" panose="02040503050406030204" pitchFamily="18" charset="0"/>
                        <a:ea typeface="Cambria Math" panose="02040503050406030204" pitchFamily="18" charset="0"/>
                      </a:rPr>
                      <m:t>×</m:t>
                    </m:r>
                    <m:r>
                      <a:rPr lang="fr-CH" sz="2400" b="0" i="1" smtClean="0">
                        <a:latin typeface="Cambria Math" panose="02040503050406030204" pitchFamily="18" charset="0"/>
                        <a:ea typeface="Cambria Math" panose="02040503050406030204" pitchFamily="18" charset="0"/>
                      </a:rPr>
                      <m:t>𝑑</m:t>
                    </m:r>
                    <m:r>
                      <a:rPr lang="fr-CH" sz="2400" i="1">
                        <a:latin typeface="Cambria Math" panose="02040503050406030204" pitchFamily="18" charset="0"/>
                        <a:ea typeface="Cambria Math" panose="02040503050406030204" pitchFamily="18" charset="0"/>
                      </a:rPr>
                      <m:t> </m:t>
                    </m:r>
                  </m:oMath>
                </a14:m>
                <a:r>
                  <a:rPr lang="en-US" sz="2400" dirty="0"/>
                  <a:t>matrix: item features</a:t>
                </a:r>
              </a:p>
              <a:p>
                <a:endParaRPr lang="en-US" sz="2800" dirty="0"/>
              </a:p>
            </p:txBody>
          </p:sp>
        </mc:Choice>
        <mc:Fallback xmlns="">
          <p:sp>
            <p:nvSpPr>
              <p:cNvPr id="3" name="Content Placeholder 2">
                <a:extLst>
                  <a:ext uri="{FF2B5EF4-FFF2-40B4-BE49-F238E27FC236}">
                    <a16:creationId xmlns:a16="http://schemas.microsoft.com/office/drawing/2014/main" id="{BB3CE064-6263-894B-B3FA-F35512A8C4AA}"/>
                  </a:ext>
                </a:extLst>
              </p:cNvPr>
              <p:cNvSpPr>
                <a:spLocks noGrp="1" noRot="1" noChangeAspect="1" noMove="1" noResize="1" noEditPoints="1" noAdjustHandles="1" noChangeArrowheads="1" noChangeShapeType="1" noTextEdit="1"/>
              </p:cNvSpPr>
              <p:nvPr>
                <p:ph idx="1"/>
              </p:nvPr>
            </p:nvSpPr>
            <p:spPr>
              <a:xfrm>
                <a:off x="179388" y="1341438"/>
                <a:ext cx="8425060" cy="5029200"/>
              </a:xfrm>
              <a:blipFill>
                <a:blip r:embed="rId3"/>
                <a:stretch>
                  <a:fillRect l="-1353" t="-125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6EDE9C4-0CB6-5141-BA8B-AEF4FBE2B473}"/>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394560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099D0-86E2-4545-8B0C-EB50C1B64CD3}"/>
              </a:ext>
            </a:extLst>
          </p:cNvPr>
          <p:cNvSpPr>
            <a:spLocks noGrp="1"/>
          </p:cNvSpPr>
          <p:nvPr>
            <p:ph type="title"/>
          </p:nvPr>
        </p:nvSpPr>
        <p:spPr/>
        <p:txBody>
          <a:bodyPr/>
          <a:lstStyle/>
          <a:p>
            <a:r>
              <a:rPr lang="en-US" dirty="0"/>
              <a:t>Illustration of Matrix Factorization</a:t>
            </a:r>
          </a:p>
        </p:txBody>
      </p:sp>
      <p:sp>
        <p:nvSpPr>
          <p:cNvPr id="4" name="Footer Placeholder 3">
            <a:extLst>
              <a:ext uri="{FF2B5EF4-FFF2-40B4-BE49-F238E27FC236}">
                <a16:creationId xmlns:a16="http://schemas.microsoft.com/office/drawing/2014/main" id="{7270B6B3-B5DD-8843-85E6-D77CEFD6DB73}"/>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5" name="Rectangle 3">
            <a:extLst>
              <a:ext uri="{FF2B5EF4-FFF2-40B4-BE49-F238E27FC236}">
                <a16:creationId xmlns:a16="http://schemas.microsoft.com/office/drawing/2014/main" id="{AEDC89ED-155E-A44B-9748-BE3BB67FD125}"/>
              </a:ext>
            </a:extLst>
          </p:cNvPr>
          <p:cNvSpPr>
            <a:spLocks noChangeArrowheads="1"/>
          </p:cNvSpPr>
          <p:nvPr/>
        </p:nvSpPr>
        <p:spPr bwMode="auto">
          <a:xfrm>
            <a:off x="2267744" y="2204864"/>
            <a:ext cx="1143000" cy="2971800"/>
          </a:xfrm>
          <a:prstGeom prst="rect">
            <a:avLst/>
          </a:prstGeom>
          <a:noFill/>
          <a:ln w="9525">
            <a:solidFill>
              <a:schemeClr val="tx1"/>
            </a:solidFill>
            <a:miter lim="800000"/>
            <a:headEnd/>
            <a:tailEnd/>
          </a:ln>
        </p:spPr>
        <p:txBody>
          <a:bodyPr wrap="none" lIns="91431" tIns="45715" rIns="91431" bIns="45715" anchor="ctr"/>
          <a:lstStyle/>
          <a:p>
            <a:endParaRPr lang="fr-FR" sz="1600">
              <a:latin typeface="Calibri" panose="020F0502020204030204" pitchFamily="34" charset="0"/>
              <a:ea typeface="Calibri" charset="0"/>
              <a:cs typeface="Calibri" panose="020F0502020204030204" pitchFamily="34" charset="0"/>
            </a:endParaRPr>
          </a:p>
        </p:txBody>
      </p:sp>
      <p:sp>
        <p:nvSpPr>
          <p:cNvPr id="6" name="Rectangle 4">
            <a:extLst>
              <a:ext uri="{FF2B5EF4-FFF2-40B4-BE49-F238E27FC236}">
                <a16:creationId xmlns:a16="http://schemas.microsoft.com/office/drawing/2014/main" id="{CF6A5544-F1F1-C446-84DC-0F444D51C81F}"/>
              </a:ext>
            </a:extLst>
          </p:cNvPr>
          <p:cNvSpPr>
            <a:spLocks noChangeArrowheads="1"/>
          </p:cNvSpPr>
          <p:nvPr/>
        </p:nvSpPr>
        <p:spPr bwMode="auto">
          <a:xfrm>
            <a:off x="4477544" y="2204864"/>
            <a:ext cx="533400" cy="2971800"/>
          </a:xfrm>
          <a:prstGeom prst="rect">
            <a:avLst/>
          </a:prstGeom>
          <a:noFill/>
          <a:ln w="9525">
            <a:solidFill>
              <a:schemeClr val="tx1"/>
            </a:solidFill>
            <a:miter lim="800000"/>
            <a:headEnd/>
            <a:tailEnd/>
          </a:ln>
        </p:spPr>
        <p:txBody>
          <a:bodyPr wrap="none" lIns="91431" tIns="45715" rIns="91431" bIns="45715" anchor="ctr"/>
          <a:lstStyle/>
          <a:p>
            <a:endParaRPr lang="fr-FR" sz="1600">
              <a:latin typeface="Calibri" panose="020F0502020204030204" pitchFamily="34" charset="0"/>
              <a:ea typeface="Calibri" charset="0"/>
              <a:cs typeface="Calibri" panose="020F0502020204030204" pitchFamily="34" charset="0"/>
            </a:endParaRPr>
          </a:p>
        </p:txBody>
      </p:sp>
      <p:sp>
        <p:nvSpPr>
          <p:cNvPr id="8" name="Rectangle 6">
            <a:extLst>
              <a:ext uri="{FF2B5EF4-FFF2-40B4-BE49-F238E27FC236}">
                <a16:creationId xmlns:a16="http://schemas.microsoft.com/office/drawing/2014/main" id="{6F0A5A37-30DF-6048-B8C6-27A9E5111577}"/>
              </a:ext>
            </a:extLst>
          </p:cNvPr>
          <p:cNvSpPr>
            <a:spLocks noChangeArrowheads="1"/>
          </p:cNvSpPr>
          <p:nvPr/>
        </p:nvSpPr>
        <p:spPr bwMode="auto">
          <a:xfrm>
            <a:off x="5244496" y="3522490"/>
            <a:ext cx="279025" cy="338544"/>
          </a:xfrm>
          <a:prstGeom prst="rect">
            <a:avLst/>
          </a:prstGeom>
          <a:noFill/>
          <a:ln w="9525">
            <a:noFill/>
            <a:miter lim="800000"/>
            <a:headEnd/>
            <a:tailEnd/>
          </a:ln>
        </p:spPr>
        <p:txBody>
          <a:bodyPr wrap="none" lIns="91431" tIns="45715" rIns="91431" bIns="45715">
            <a:spAutoFit/>
          </a:bodyPr>
          <a:lstStyle/>
          <a:p>
            <a:r>
              <a:rPr lang="pt-BR" sz="1600" b="1">
                <a:latin typeface="Calibri" panose="020F0502020204030204" pitchFamily="34" charset="0"/>
                <a:ea typeface="Calibri" charset="0"/>
                <a:cs typeface="Calibri" panose="020F0502020204030204" pitchFamily="34" charset="0"/>
                <a:sym typeface="Symbol" pitchFamily="18" charset="2"/>
              </a:rPr>
              <a:t></a:t>
            </a:r>
            <a:endParaRPr lang="en-GB" sz="1600" b="1">
              <a:latin typeface="Calibri" panose="020F0502020204030204" pitchFamily="34" charset="0"/>
              <a:ea typeface="Calibri" charset="0"/>
              <a:cs typeface="Calibri" panose="020F0502020204030204" pitchFamily="34" charset="0"/>
              <a:sym typeface="Symbol" pitchFamily="18" charset="2"/>
            </a:endParaRPr>
          </a:p>
        </p:txBody>
      </p:sp>
      <mc:AlternateContent xmlns:mc="http://schemas.openxmlformats.org/markup-compatibility/2006" xmlns:a14="http://schemas.microsoft.com/office/drawing/2010/main">
        <mc:Choice Requires="a14">
          <p:sp>
            <p:nvSpPr>
              <p:cNvPr id="10" name="Rectangle 8">
                <a:extLst>
                  <a:ext uri="{FF2B5EF4-FFF2-40B4-BE49-F238E27FC236}">
                    <a16:creationId xmlns:a16="http://schemas.microsoft.com/office/drawing/2014/main" id="{D19F1C95-F590-F541-ACC4-B561F759512C}"/>
                  </a:ext>
                </a:extLst>
              </p:cNvPr>
              <p:cNvSpPr>
                <a:spLocks noChangeArrowheads="1"/>
              </p:cNvSpPr>
              <p:nvPr/>
            </p:nvSpPr>
            <p:spPr bwMode="auto">
              <a:xfrm>
                <a:off x="3713533" y="3524077"/>
                <a:ext cx="385024" cy="338544"/>
              </a:xfrm>
              <a:prstGeom prst="rect">
                <a:avLst/>
              </a:prstGeom>
              <a:noFill/>
              <a:ln w="9525">
                <a:noFill/>
                <a:miter lim="800000"/>
                <a:headEnd/>
                <a:tailEnd/>
              </a:ln>
            </p:spPr>
            <p:txBody>
              <a:bodyPr wrap="none" lIns="91431" tIns="45715" rIns="91431" bIns="45715">
                <a:spAutoFit/>
              </a:bodyPr>
              <a:lstStyle/>
              <a:p>
                <a:pPr/>
                <a14:m>
                  <m:oMathPara xmlns:m="http://schemas.openxmlformats.org/officeDocument/2006/math">
                    <m:oMathParaPr>
                      <m:jc m:val="centerGroup"/>
                    </m:oMathParaPr>
                    <m:oMath xmlns:m="http://schemas.openxmlformats.org/officeDocument/2006/math">
                      <m:r>
                        <a:rPr lang="pt-BR" sz="1600" b="1" i="1" dirty="0" smtClean="0">
                          <a:latin typeface="Cambria Math" panose="02040503050406030204" pitchFamily="18" charset="0"/>
                          <a:ea typeface="Cambria Math" panose="02040503050406030204" pitchFamily="18" charset="0"/>
                          <a:cs typeface="Calibri" panose="020F0502020204030204" pitchFamily="34" charset="0"/>
                          <a:sym typeface="Symbol" pitchFamily="18" charset="2"/>
                        </a:rPr>
                        <m:t>≈</m:t>
                      </m:r>
                    </m:oMath>
                  </m:oMathPara>
                </a14:m>
                <a:endParaRPr lang="en-GB" sz="1600" b="1" dirty="0">
                  <a:latin typeface="Calibri" panose="020F0502020204030204" pitchFamily="34" charset="0"/>
                  <a:ea typeface="Calibri" charset="0"/>
                  <a:cs typeface="Calibri" panose="020F0502020204030204" pitchFamily="34" charset="0"/>
                  <a:sym typeface="Symbol" pitchFamily="18" charset="2"/>
                </a:endParaRPr>
              </a:p>
            </p:txBody>
          </p:sp>
        </mc:Choice>
        <mc:Fallback xmlns="">
          <p:sp>
            <p:nvSpPr>
              <p:cNvPr id="10" name="Rectangle 8">
                <a:extLst>
                  <a:ext uri="{FF2B5EF4-FFF2-40B4-BE49-F238E27FC236}">
                    <a16:creationId xmlns:a16="http://schemas.microsoft.com/office/drawing/2014/main" id="{D19F1C95-F590-F541-ACC4-B561F759512C}"/>
                  </a:ext>
                </a:extLst>
              </p:cNvPr>
              <p:cNvSpPr>
                <a:spLocks noRot="1" noChangeAspect="1" noMove="1" noResize="1" noEditPoints="1" noAdjustHandles="1" noChangeArrowheads="1" noChangeShapeType="1" noTextEdit="1"/>
              </p:cNvSpPr>
              <p:nvPr/>
            </p:nvSpPr>
            <p:spPr bwMode="auto">
              <a:xfrm>
                <a:off x="3713533" y="3524077"/>
                <a:ext cx="385024" cy="338544"/>
              </a:xfrm>
              <a:prstGeom prst="rect">
                <a:avLst/>
              </a:prstGeom>
              <a:blipFill>
                <a:blip r:embed="rId3"/>
                <a:stretch>
                  <a:fillRect/>
                </a:stretch>
              </a:blipFill>
              <a:ln w="9525">
                <a:noFill/>
                <a:miter lim="800000"/>
                <a:headEnd/>
                <a:tailEnd/>
              </a:ln>
            </p:spPr>
            <p:txBody>
              <a:bodyPr/>
              <a:lstStyle/>
              <a:p>
                <a:r>
                  <a:rPr lang="en-CH">
                    <a:noFill/>
                  </a:rPr>
                  <a:t> </a:t>
                </a:r>
              </a:p>
            </p:txBody>
          </p:sp>
        </mc:Fallback>
      </mc:AlternateContent>
      <p:sp>
        <p:nvSpPr>
          <p:cNvPr id="11" name="Rectangle 9">
            <a:extLst>
              <a:ext uri="{FF2B5EF4-FFF2-40B4-BE49-F238E27FC236}">
                <a16:creationId xmlns:a16="http://schemas.microsoft.com/office/drawing/2014/main" id="{7044F2F4-83D6-CE4D-AFCF-18A3A14CC803}"/>
              </a:ext>
            </a:extLst>
          </p:cNvPr>
          <p:cNvSpPr>
            <a:spLocks noChangeArrowheads="1"/>
          </p:cNvSpPr>
          <p:nvPr/>
        </p:nvSpPr>
        <p:spPr bwMode="auto">
          <a:xfrm>
            <a:off x="2666988" y="3509790"/>
            <a:ext cx="300065" cy="338544"/>
          </a:xfrm>
          <a:prstGeom prst="rect">
            <a:avLst/>
          </a:prstGeom>
          <a:noFill/>
          <a:ln w="9525">
            <a:noFill/>
            <a:miter lim="800000"/>
            <a:headEnd/>
            <a:tailEnd/>
          </a:ln>
        </p:spPr>
        <p:txBody>
          <a:bodyPr wrap="none" lIns="91431" tIns="45715" rIns="91431" bIns="45715">
            <a:spAutoFit/>
          </a:bodyPr>
          <a:lstStyle/>
          <a:p>
            <a:r>
              <a:rPr lang="pt-BR" sz="1600" b="1" dirty="0" err="1">
                <a:latin typeface="Calibri" panose="020F0502020204030204" pitchFamily="34" charset="0"/>
                <a:ea typeface="Calibri" charset="0"/>
                <a:cs typeface="Calibri" panose="020F0502020204030204" pitchFamily="34" charset="0"/>
                <a:sym typeface="Symbol" pitchFamily="18" charset="2"/>
              </a:rPr>
              <a:t>R</a:t>
            </a:r>
            <a:endParaRPr lang="en-GB" sz="1600" b="1" dirty="0">
              <a:latin typeface="Calibri" panose="020F0502020204030204" pitchFamily="34" charset="0"/>
              <a:ea typeface="Calibri" charset="0"/>
              <a:cs typeface="Calibri" panose="020F0502020204030204" pitchFamily="34" charset="0"/>
              <a:sym typeface="Symbol" pitchFamily="18" charset="2"/>
            </a:endParaRPr>
          </a:p>
        </p:txBody>
      </p:sp>
      <p:sp>
        <p:nvSpPr>
          <p:cNvPr id="12" name="Rectangle 10">
            <a:extLst>
              <a:ext uri="{FF2B5EF4-FFF2-40B4-BE49-F238E27FC236}">
                <a16:creationId xmlns:a16="http://schemas.microsoft.com/office/drawing/2014/main" id="{4BC84C10-D49F-AD41-8EED-5ED1D5955AE2}"/>
              </a:ext>
            </a:extLst>
          </p:cNvPr>
          <p:cNvSpPr>
            <a:spLocks noChangeArrowheads="1"/>
          </p:cNvSpPr>
          <p:nvPr/>
        </p:nvSpPr>
        <p:spPr bwMode="auto">
          <a:xfrm>
            <a:off x="4637900" y="3509790"/>
            <a:ext cx="293652" cy="338544"/>
          </a:xfrm>
          <a:prstGeom prst="rect">
            <a:avLst/>
          </a:prstGeom>
          <a:noFill/>
          <a:ln w="9525">
            <a:noFill/>
            <a:miter lim="800000"/>
            <a:headEnd/>
            <a:tailEnd/>
          </a:ln>
        </p:spPr>
        <p:txBody>
          <a:bodyPr wrap="none" lIns="91431" tIns="45715" rIns="91431" bIns="45715">
            <a:spAutoFit/>
          </a:bodyPr>
          <a:lstStyle/>
          <a:p>
            <a:r>
              <a:rPr lang="pt-BR" sz="1600" b="1" dirty="0" err="1">
                <a:latin typeface="Calibri" panose="020F0502020204030204" pitchFamily="34" charset="0"/>
                <a:ea typeface="Calibri" charset="0"/>
                <a:cs typeface="Calibri" panose="020F0502020204030204" pitchFamily="34" charset="0"/>
                <a:sym typeface="Symbol" pitchFamily="18" charset="2"/>
              </a:rPr>
              <a:t>P</a:t>
            </a:r>
            <a:endParaRPr lang="en-GB" sz="1600" b="1" baseline="-25000" dirty="0">
              <a:latin typeface="Calibri" panose="020F0502020204030204" pitchFamily="34" charset="0"/>
              <a:ea typeface="Calibri" charset="0"/>
              <a:cs typeface="Calibri" panose="020F0502020204030204" pitchFamily="34" charset="0"/>
              <a:sym typeface="Symbol" pitchFamily="18" charset="2"/>
            </a:endParaRPr>
          </a:p>
        </p:txBody>
      </p:sp>
      <p:sp>
        <p:nvSpPr>
          <p:cNvPr id="15" name="Rectangle 13">
            <a:extLst>
              <a:ext uri="{FF2B5EF4-FFF2-40B4-BE49-F238E27FC236}">
                <a16:creationId xmlns:a16="http://schemas.microsoft.com/office/drawing/2014/main" id="{317A53D2-6C56-FD4B-B460-0EAF8C508E1D}"/>
              </a:ext>
            </a:extLst>
          </p:cNvPr>
          <p:cNvSpPr>
            <a:spLocks noChangeArrowheads="1"/>
          </p:cNvSpPr>
          <p:nvPr/>
        </p:nvSpPr>
        <p:spPr bwMode="auto">
          <a:xfrm>
            <a:off x="4104682" y="5262390"/>
            <a:ext cx="1241027" cy="338544"/>
          </a:xfrm>
          <a:prstGeom prst="rect">
            <a:avLst/>
          </a:prstGeom>
          <a:noFill/>
          <a:ln w="9525">
            <a:noFill/>
            <a:miter lim="800000"/>
            <a:headEnd/>
            <a:tailEnd/>
          </a:ln>
        </p:spPr>
        <p:txBody>
          <a:bodyPr wrap="none" lIns="91431" tIns="45715" rIns="91431" bIns="45715">
            <a:spAutoFit/>
          </a:bodyPr>
          <a:lstStyle/>
          <a:p>
            <a:r>
              <a:rPr lang="pt-BR" sz="1600" b="1" dirty="0" err="1">
                <a:latin typeface="Calibri" panose="020F0502020204030204" pitchFamily="34" charset="0"/>
                <a:ea typeface="Calibri" charset="0"/>
                <a:cs typeface="Calibri" panose="020F0502020204030204" pitchFamily="34" charset="0"/>
                <a:sym typeface="Symbol" pitchFamily="18" charset="2"/>
              </a:rPr>
              <a:t>User</a:t>
            </a:r>
            <a:r>
              <a:rPr lang="pt-BR" sz="1600" b="1" dirty="0">
                <a:latin typeface="Calibri" panose="020F0502020204030204" pitchFamily="34" charset="0"/>
                <a:ea typeface="Calibri" charset="0"/>
                <a:cs typeface="Calibri" panose="020F0502020204030204" pitchFamily="34" charset="0"/>
                <a:sym typeface="Symbol" pitchFamily="18" charset="2"/>
              </a:rPr>
              <a:t> </a:t>
            </a:r>
            <a:r>
              <a:rPr lang="pt-BR" sz="1600" b="1" dirty="0" err="1">
                <a:latin typeface="Calibri" panose="020F0502020204030204" pitchFamily="34" charset="0"/>
                <a:ea typeface="Calibri" charset="0"/>
                <a:cs typeface="Calibri" panose="020F0502020204030204" pitchFamily="34" charset="0"/>
                <a:sym typeface="Symbol" pitchFamily="18" charset="2"/>
              </a:rPr>
              <a:t>vectors</a:t>
            </a:r>
            <a:endParaRPr lang="en-GB" sz="1600" b="1" baseline="-25000" dirty="0">
              <a:latin typeface="Calibri" panose="020F0502020204030204" pitchFamily="34" charset="0"/>
              <a:ea typeface="Calibri" charset="0"/>
              <a:cs typeface="Calibri" panose="020F0502020204030204" pitchFamily="34" charset="0"/>
              <a:sym typeface="Symbol" pitchFamily="18" charset="2"/>
            </a:endParaRPr>
          </a:p>
        </p:txBody>
      </p:sp>
      <p:sp>
        <p:nvSpPr>
          <p:cNvPr id="16" name="Rectangle 14">
            <a:extLst>
              <a:ext uri="{FF2B5EF4-FFF2-40B4-BE49-F238E27FC236}">
                <a16:creationId xmlns:a16="http://schemas.microsoft.com/office/drawing/2014/main" id="{CCD28470-806B-DB49-B10F-A96F90AAE699}"/>
              </a:ext>
            </a:extLst>
          </p:cNvPr>
          <p:cNvSpPr>
            <a:spLocks noChangeArrowheads="1"/>
          </p:cNvSpPr>
          <p:nvPr/>
        </p:nvSpPr>
        <p:spPr bwMode="auto">
          <a:xfrm>
            <a:off x="5785452" y="4253331"/>
            <a:ext cx="1240130" cy="338544"/>
          </a:xfrm>
          <a:prstGeom prst="rect">
            <a:avLst/>
          </a:prstGeom>
          <a:noFill/>
          <a:ln w="9525">
            <a:noFill/>
            <a:miter lim="800000"/>
            <a:headEnd/>
            <a:tailEnd/>
          </a:ln>
        </p:spPr>
        <p:txBody>
          <a:bodyPr wrap="none" lIns="91431" tIns="45715" rIns="91431" bIns="45715">
            <a:spAutoFit/>
          </a:bodyPr>
          <a:lstStyle/>
          <a:p>
            <a:r>
              <a:rPr lang="pt-BR" sz="1600" b="1" dirty="0">
                <a:latin typeface="Calibri" panose="020F0502020204030204" pitchFamily="34" charset="0"/>
                <a:ea typeface="Calibri" charset="0"/>
                <a:cs typeface="Calibri" panose="020F0502020204030204" pitchFamily="34" charset="0"/>
                <a:sym typeface="Symbol" pitchFamily="18" charset="2"/>
              </a:rPr>
              <a:t>Item </a:t>
            </a:r>
            <a:r>
              <a:rPr lang="pt-BR" sz="1600" b="1" dirty="0" err="1">
                <a:latin typeface="Calibri" panose="020F0502020204030204" pitchFamily="34" charset="0"/>
                <a:ea typeface="Calibri" charset="0"/>
                <a:cs typeface="Calibri" panose="020F0502020204030204" pitchFamily="34" charset="0"/>
                <a:sym typeface="Symbol" pitchFamily="18" charset="2"/>
              </a:rPr>
              <a:t>vectors</a:t>
            </a:r>
            <a:endParaRPr lang="en-GB" sz="1600" b="1" baseline="-25000" dirty="0">
              <a:latin typeface="Calibri" panose="020F0502020204030204" pitchFamily="34" charset="0"/>
              <a:ea typeface="Calibri" charset="0"/>
              <a:cs typeface="Calibri" panose="020F0502020204030204" pitchFamily="34" charset="0"/>
              <a:sym typeface="Symbol" pitchFamily="18" charset="2"/>
            </a:endParaRPr>
          </a:p>
        </p:txBody>
      </p:sp>
      <p:sp>
        <p:nvSpPr>
          <p:cNvPr id="21" name="Line 19">
            <a:extLst>
              <a:ext uri="{FF2B5EF4-FFF2-40B4-BE49-F238E27FC236}">
                <a16:creationId xmlns:a16="http://schemas.microsoft.com/office/drawing/2014/main" id="{66046E0F-4086-6C4C-B7E6-03353FDC6E48}"/>
              </a:ext>
            </a:extLst>
          </p:cNvPr>
          <p:cNvSpPr>
            <a:spLocks noChangeShapeType="1"/>
          </p:cNvSpPr>
          <p:nvPr/>
        </p:nvSpPr>
        <p:spPr bwMode="auto">
          <a:xfrm rot="5400000">
            <a:off x="4707732" y="2249318"/>
            <a:ext cx="0"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panose="020F0502020204030204" pitchFamily="34" charset="0"/>
              <a:ea typeface="Calibri" charset="0"/>
              <a:cs typeface="Calibri" panose="020F0502020204030204" pitchFamily="34" charset="0"/>
            </a:endParaRPr>
          </a:p>
        </p:txBody>
      </p:sp>
      <p:sp>
        <p:nvSpPr>
          <p:cNvPr id="22" name="AutoShape 20">
            <a:extLst>
              <a:ext uri="{FF2B5EF4-FFF2-40B4-BE49-F238E27FC236}">
                <a16:creationId xmlns:a16="http://schemas.microsoft.com/office/drawing/2014/main" id="{25F88696-C1CD-8844-A352-98078E5BD65F}"/>
              </a:ext>
            </a:extLst>
          </p:cNvPr>
          <p:cNvSpPr>
            <a:spLocks/>
          </p:cNvSpPr>
          <p:nvPr/>
        </p:nvSpPr>
        <p:spPr bwMode="auto">
          <a:xfrm rot="5400000">
            <a:off x="2655888" y="1348409"/>
            <a:ext cx="360362" cy="1079500"/>
          </a:xfrm>
          <a:prstGeom prst="leftBrace">
            <a:avLst>
              <a:gd name="adj1" fmla="val 24963"/>
              <a:gd name="adj2" fmla="val 50000"/>
            </a:avLst>
          </a:prstGeom>
          <a:noFill/>
          <a:ln w="9525">
            <a:solidFill>
              <a:schemeClr val="tx1"/>
            </a:solidFill>
            <a:round/>
            <a:headEnd/>
            <a:tailEnd/>
          </a:ln>
        </p:spPr>
        <p:txBody>
          <a:bodyPr wrap="none" lIns="91431" tIns="45715" rIns="91431" bIns="45715" anchor="ctr"/>
          <a:lstStyle/>
          <a:p>
            <a:endParaRPr lang="fr-FR" sz="1600">
              <a:latin typeface="Calibri" panose="020F0502020204030204" pitchFamily="34" charset="0"/>
              <a:ea typeface="Calibri" charset="0"/>
              <a:cs typeface="Calibri" panose="020F0502020204030204" pitchFamily="34" charset="0"/>
            </a:endParaRPr>
          </a:p>
        </p:txBody>
      </p:sp>
      <p:sp>
        <p:nvSpPr>
          <p:cNvPr id="23" name="Rectangle 21">
            <a:extLst>
              <a:ext uri="{FF2B5EF4-FFF2-40B4-BE49-F238E27FC236}">
                <a16:creationId xmlns:a16="http://schemas.microsoft.com/office/drawing/2014/main" id="{1BEE024F-F5C5-064A-BB86-A63FB10AFAD5}"/>
              </a:ext>
            </a:extLst>
          </p:cNvPr>
          <p:cNvSpPr>
            <a:spLocks noChangeArrowheads="1"/>
          </p:cNvSpPr>
          <p:nvPr/>
        </p:nvSpPr>
        <p:spPr bwMode="auto">
          <a:xfrm>
            <a:off x="2652844" y="1349202"/>
            <a:ext cx="434716" cy="338544"/>
          </a:xfrm>
          <a:prstGeom prst="rect">
            <a:avLst/>
          </a:prstGeom>
          <a:noFill/>
          <a:ln w="9525">
            <a:noFill/>
            <a:miter lim="800000"/>
            <a:headEnd/>
            <a:tailEnd/>
          </a:ln>
        </p:spPr>
        <p:txBody>
          <a:bodyPr wrap="none" lIns="91431" tIns="45715" rIns="91431" bIns="45715">
            <a:spAutoFit/>
          </a:bodyPr>
          <a:lstStyle/>
          <a:p>
            <a:r>
              <a:rPr lang="pt-BR" sz="1600" b="1" dirty="0">
                <a:latin typeface="Calibri" panose="020F0502020204030204" pitchFamily="34" charset="0"/>
                <a:cs typeface="Calibri" panose="020F0502020204030204" pitchFamily="34" charset="0"/>
              </a:rPr>
              <a:t>|I|</a:t>
            </a:r>
            <a:endParaRPr lang="en-GB" sz="1600" b="1" dirty="0">
              <a:latin typeface="Calibri" panose="020F0502020204030204" pitchFamily="34" charset="0"/>
              <a:cs typeface="Calibri" panose="020F0502020204030204" pitchFamily="34" charset="0"/>
            </a:endParaRPr>
          </a:p>
        </p:txBody>
      </p:sp>
      <p:sp>
        <p:nvSpPr>
          <p:cNvPr id="24" name="AutoShape 22">
            <a:extLst>
              <a:ext uri="{FF2B5EF4-FFF2-40B4-BE49-F238E27FC236}">
                <a16:creationId xmlns:a16="http://schemas.microsoft.com/office/drawing/2014/main" id="{3A58936F-9438-0B48-B793-A025A82B492D}"/>
              </a:ext>
            </a:extLst>
          </p:cNvPr>
          <p:cNvSpPr>
            <a:spLocks/>
          </p:cNvSpPr>
          <p:nvPr/>
        </p:nvSpPr>
        <p:spPr bwMode="auto">
          <a:xfrm>
            <a:off x="1669258" y="2190577"/>
            <a:ext cx="266700" cy="2901950"/>
          </a:xfrm>
          <a:prstGeom prst="leftBrace">
            <a:avLst>
              <a:gd name="adj1" fmla="val 90675"/>
              <a:gd name="adj2" fmla="val 50000"/>
            </a:avLst>
          </a:prstGeom>
          <a:noFill/>
          <a:ln w="9525">
            <a:solidFill>
              <a:schemeClr val="tx1"/>
            </a:solidFill>
            <a:round/>
            <a:headEnd/>
            <a:tailEnd/>
          </a:ln>
        </p:spPr>
        <p:txBody>
          <a:bodyPr wrap="none" lIns="91431" tIns="45715" rIns="91431" bIns="45715" anchor="ctr"/>
          <a:lstStyle/>
          <a:p>
            <a:endParaRPr lang="fr-FR" sz="1600">
              <a:latin typeface="Calibri" panose="020F0502020204030204" pitchFamily="34" charset="0"/>
              <a:ea typeface="Calibri" charset="0"/>
              <a:cs typeface="Calibri" panose="020F0502020204030204" pitchFamily="34" charset="0"/>
            </a:endParaRPr>
          </a:p>
        </p:txBody>
      </p:sp>
      <p:sp>
        <p:nvSpPr>
          <p:cNvPr id="25" name="Rectangle 23">
            <a:extLst>
              <a:ext uri="{FF2B5EF4-FFF2-40B4-BE49-F238E27FC236}">
                <a16:creationId xmlns:a16="http://schemas.microsoft.com/office/drawing/2014/main" id="{45F449BE-1B4E-EB4A-9F6B-407185D34EF7}"/>
              </a:ext>
            </a:extLst>
          </p:cNvPr>
          <p:cNvSpPr>
            <a:spLocks noChangeArrowheads="1"/>
          </p:cNvSpPr>
          <p:nvPr/>
        </p:nvSpPr>
        <p:spPr bwMode="auto">
          <a:xfrm>
            <a:off x="1141950" y="3436765"/>
            <a:ext cx="514867" cy="338544"/>
          </a:xfrm>
          <a:prstGeom prst="rect">
            <a:avLst/>
          </a:prstGeom>
          <a:noFill/>
          <a:ln w="9525">
            <a:noFill/>
            <a:miter lim="800000"/>
            <a:headEnd/>
            <a:tailEnd/>
          </a:ln>
        </p:spPr>
        <p:txBody>
          <a:bodyPr wrap="none" lIns="91431" tIns="45715" rIns="91431" bIns="45715">
            <a:spAutoFit/>
          </a:bodyPr>
          <a:lstStyle/>
          <a:p>
            <a:r>
              <a:rPr lang="pt-BR" sz="1600" b="1" dirty="0">
                <a:latin typeface="Calibri" panose="020F0502020204030204" pitchFamily="34" charset="0"/>
                <a:ea typeface="Calibri" charset="0"/>
                <a:cs typeface="Calibri" panose="020F0502020204030204" pitchFamily="34" charset="0"/>
              </a:rPr>
              <a:t>|</a:t>
            </a:r>
            <a:r>
              <a:rPr lang="pt-BR" sz="1600" b="1" dirty="0" err="1">
                <a:latin typeface="Calibri" panose="020F0502020204030204" pitchFamily="34" charset="0"/>
                <a:ea typeface="Calibri" charset="0"/>
                <a:cs typeface="Calibri" panose="020F0502020204030204" pitchFamily="34" charset="0"/>
              </a:rPr>
              <a:t>U</a:t>
            </a:r>
            <a:r>
              <a:rPr lang="pt-BR" sz="1600" b="1" dirty="0">
                <a:latin typeface="Calibri" panose="020F0502020204030204" pitchFamily="34" charset="0"/>
                <a:ea typeface="Calibri" charset="0"/>
                <a:cs typeface="Calibri" panose="020F0502020204030204" pitchFamily="34" charset="0"/>
              </a:rPr>
              <a:t>|</a:t>
            </a:r>
            <a:endParaRPr lang="en-GB" sz="1600" b="1" dirty="0">
              <a:latin typeface="Calibri" panose="020F0502020204030204" pitchFamily="34" charset="0"/>
              <a:ea typeface="Calibri" charset="0"/>
              <a:cs typeface="Calibri" panose="020F0502020204030204" pitchFamily="34" charset="0"/>
            </a:endParaRPr>
          </a:p>
        </p:txBody>
      </p:sp>
      <p:sp>
        <p:nvSpPr>
          <p:cNvPr id="26" name="Line 24">
            <a:extLst>
              <a:ext uri="{FF2B5EF4-FFF2-40B4-BE49-F238E27FC236}">
                <a16:creationId xmlns:a16="http://schemas.microsoft.com/office/drawing/2014/main" id="{0E680FA0-71D0-B448-ABCF-9DDD2D818AE3}"/>
              </a:ext>
            </a:extLst>
          </p:cNvPr>
          <p:cNvSpPr>
            <a:spLocks noChangeShapeType="1"/>
          </p:cNvSpPr>
          <p:nvPr/>
        </p:nvSpPr>
        <p:spPr bwMode="auto">
          <a:xfrm rot="5400000">
            <a:off x="4707732" y="2465219"/>
            <a:ext cx="0"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panose="020F0502020204030204" pitchFamily="34" charset="0"/>
              <a:ea typeface="Calibri" charset="0"/>
              <a:cs typeface="Calibri" panose="020F0502020204030204" pitchFamily="34" charset="0"/>
            </a:endParaRPr>
          </a:p>
        </p:txBody>
      </p:sp>
      <p:sp>
        <p:nvSpPr>
          <p:cNvPr id="27" name="Line 25">
            <a:extLst>
              <a:ext uri="{FF2B5EF4-FFF2-40B4-BE49-F238E27FC236}">
                <a16:creationId xmlns:a16="http://schemas.microsoft.com/office/drawing/2014/main" id="{4768FB48-02F1-9E4A-866A-063CBF5155A6}"/>
              </a:ext>
            </a:extLst>
          </p:cNvPr>
          <p:cNvSpPr>
            <a:spLocks noChangeShapeType="1"/>
          </p:cNvSpPr>
          <p:nvPr/>
        </p:nvSpPr>
        <p:spPr bwMode="auto">
          <a:xfrm rot="5400000">
            <a:off x="4707732" y="2681118"/>
            <a:ext cx="0"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panose="020F0502020204030204" pitchFamily="34" charset="0"/>
              <a:ea typeface="Calibri" charset="0"/>
              <a:cs typeface="Calibri" panose="020F0502020204030204" pitchFamily="34" charset="0"/>
            </a:endParaRPr>
          </a:p>
        </p:txBody>
      </p:sp>
      <p:sp>
        <p:nvSpPr>
          <p:cNvPr id="28" name="AutoShape 26">
            <a:extLst>
              <a:ext uri="{FF2B5EF4-FFF2-40B4-BE49-F238E27FC236}">
                <a16:creationId xmlns:a16="http://schemas.microsoft.com/office/drawing/2014/main" id="{9C868A1F-32F6-5941-AB3A-CB98DAF59F22}"/>
              </a:ext>
            </a:extLst>
          </p:cNvPr>
          <p:cNvSpPr>
            <a:spLocks/>
          </p:cNvSpPr>
          <p:nvPr/>
        </p:nvSpPr>
        <p:spPr bwMode="auto">
          <a:xfrm rot="5400000">
            <a:off x="4563271" y="1600030"/>
            <a:ext cx="360362" cy="576263"/>
          </a:xfrm>
          <a:prstGeom prst="leftBrace">
            <a:avLst>
              <a:gd name="adj1" fmla="val 13326"/>
              <a:gd name="adj2" fmla="val 50000"/>
            </a:avLst>
          </a:prstGeom>
          <a:noFill/>
          <a:ln w="9525">
            <a:solidFill>
              <a:schemeClr val="tx1"/>
            </a:solidFill>
            <a:round/>
            <a:headEnd/>
            <a:tailEnd/>
          </a:ln>
        </p:spPr>
        <p:txBody>
          <a:bodyPr wrap="none" lIns="91431" tIns="45715" rIns="91431" bIns="45715" anchor="ctr"/>
          <a:lstStyle/>
          <a:p>
            <a:endParaRPr lang="fr-FR" sz="1600">
              <a:latin typeface="Calibri" panose="020F0502020204030204" pitchFamily="34" charset="0"/>
              <a:ea typeface="Calibri" charset="0"/>
              <a:cs typeface="Calibri" panose="020F0502020204030204" pitchFamily="34" charset="0"/>
            </a:endParaRPr>
          </a:p>
        </p:txBody>
      </p:sp>
      <p:sp>
        <p:nvSpPr>
          <p:cNvPr id="29" name="Rectangle 27">
            <a:extLst>
              <a:ext uri="{FF2B5EF4-FFF2-40B4-BE49-F238E27FC236}">
                <a16:creationId xmlns:a16="http://schemas.microsoft.com/office/drawing/2014/main" id="{5B4B4432-F979-FA4F-B2B8-37D86F9EEB0C}"/>
              </a:ext>
            </a:extLst>
          </p:cNvPr>
          <p:cNvSpPr>
            <a:spLocks noChangeArrowheads="1"/>
          </p:cNvSpPr>
          <p:nvPr/>
        </p:nvSpPr>
        <p:spPr bwMode="auto">
          <a:xfrm>
            <a:off x="4626780" y="1349202"/>
            <a:ext cx="295255" cy="338544"/>
          </a:xfrm>
          <a:prstGeom prst="rect">
            <a:avLst/>
          </a:prstGeom>
          <a:noFill/>
          <a:ln w="9525">
            <a:noFill/>
            <a:miter lim="800000"/>
            <a:headEnd/>
            <a:tailEnd/>
          </a:ln>
        </p:spPr>
        <p:txBody>
          <a:bodyPr wrap="none" lIns="91431" tIns="45715" rIns="91431" bIns="45715">
            <a:spAutoFit/>
          </a:bodyPr>
          <a:lstStyle/>
          <a:p>
            <a:r>
              <a:rPr lang="pt-BR" sz="1600" b="1" dirty="0">
                <a:latin typeface="Calibri" panose="020F0502020204030204" pitchFamily="34" charset="0"/>
                <a:cs typeface="Calibri" panose="020F0502020204030204" pitchFamily="34" charset="0"/>
              </a:rPr>
              <a:t>d</a:t>
            </a:r>
            <a:endParaRPr lang="en-GB" sz="1600" b="1" dirty="0">
              <a:latin typeface="Calibri" panose="020F0502020204030204" pitchFamily="34" charset="0"/>
              <a:cs typeface="Calibri" panose="020F0502020204030204" pitchFamily="34" charset="0"/>
            </a:endParaRPr>
          </a:p>
        </p:txBody>
      </p:sp>
      <p:sp>
        <p:nvSpPr>
          <p:cNvPr id="30" name="Rectangle 28">
            <a:extLst>
              <a:ext uri="{FF2B5EF4-FFF2-40B4-BE49-F238E27FC236}">
                <a16:creationId xmlns:a16="http://schemas.microsoft.com/office/drawing/2014/main" id="{C750AB79-30DA-3540-9176-0486E16ED2CC}"/>
              </a:ext>
            </a:extLst>
          </p:cNvPr>
          <p:cNvSpPr>
            <a:spLocks noChangeArrowheads="1"/>
          </p:cNvSpPr>
          <p:nvPr/>
        </p:nvSpPr>
        <p:spPr bwMode="auto">
          <a:xfrm>
            <a:off x="5831633" y="3432593"/>
            <a:ext cx="1143000" cy="533400"/>
          </a:xfrm>
          <a:prstGeom prst="rect">
            <a:avLst/>
          </a:prstGeom>
          <a:noFill/>
          <a:ln w="9525">
            <a:solidFill>
              <a:schemeClr val="tx1"/>
            </a:solidFill>
            <a:miter lim="800000"/>
            <a:headEnd/>
            <a:tailEnd/>
          </a:ln>
        </p:spPr>
        <p:txBody>
          <a:bodyPr wrap="none" lIns="91431" tIns="45715" rIns="91431" bIns="45715" anchor="ctr"/>
          <a:lstStyle/>
          <a:p>
            <a:endParaRPr lang="fr-FR" sz="1600">
              <a:latin typeface="Calibri" panose="020F0502020204030204" pitchFamily="34" charset="0"/>
              <a:ea typeface="Calibri" charset="0"/>
              <a:cs typeface="Calibri" panose="020F0502020204030204" pitchFamily="34" charset="0"/>
            </a:endParaRPr>
          </a:p>
        </p:txBody>
      </p:sp>
      <p:sp>
        <p:nvSpPr>
          <p:cNvPr id="31" name="Rectangle 29">
            <a:extLst>
              <a:ext uri="{FF2B5EF4-FFF2-40B4-BE49-F238E27FC236}">
                <a16:creationId xmlns:a16="http://schemas.microsoft.com/office/drawing/2014/main" id="{6A775B3A-D50A-1E42-AC0D-FB7EE6585219}"/>
              </a:ext>
            </a:extLst>
          </p:cNvPr>
          <p:cNvSpPr>
            <a:spLocks noChangeArrowheads="1"/>
          </p:cNvSpPr>
          <p:nvPr/>
        </p:nvSpPr>
        <p:spPr bwMode="auto">
          <a:xfrm>
            <a:off x="6540083" y="3526256"/>
            <a:ext cx="373802" cy="338544"/>
          </a:xfrm>
          <a:prstGeom prst="rect">
            <a:avLst/>
          </a:prstGeom>
          <a:noFill/>
          <a:ln w="9525">
            <a:noFill/>
            <a:miter lim="800000"/>
            <a:headEnd/>
            <a:tailEnd/>
          </a:ln>
        </p:spPr>
        <p:txBody>
          <a:bodyPr wrap="none" lIns="91431" tIns="45715" rIns="91431" bIns="45715">
            <a:spAutoFit/>
          </a:bodyPr>
          <a:lstStyle/>
          <a:p>
            <a:r>
              <a:rPr lang="pt-BR" sz="1600" b="1" dirty="0" err="1">
                <a:latin typeface="Calibri" panose="020F0502020204030204" pitchFamily="34" charset="0"/>
                <a:ea typeface="Calibri" charset="0"/>
                <a:cs typeface="Calibri" panose="020F0502020204030204" pitchFamily="34" charset="0"/>
              </a:rPr>
              <a:t>Q</a:t>
            </a:r>
            <a:r>
              <a:rPr lang="pt-BR" sz="1600" b="1" baseline="30000" dirty="0" err="1">
                <a:latin typeface="Calibri" panose="020F0502020204030204" pitchFamily="34" charset="0"/>
                <a:ea typeface="Calibri" charset="0"/>
                <a:cs typeface="Calibri" panose="020F0502020204030204" pitchFamily="34" charset="0"/>
              </a:rPr>
              <a:t>t</a:t>
            </a:r>
            <a:endParaRPr lang="en-GB" sz="1600" b="1" baseline="30000" dirty="0">
              <a:latin typeface="Calibri" panose="020F0502020204030204" pitchFamily="34" charset="0"/>
              <a:ea typeface="Calibri" charset="0"/>
              <a:cs typeface="Calibri" panose="020F0502020204030204" pitchFamily="34" charset="0"/>
            </a:endParaRPr>
          </a:p>
        </p:txBody>
      </p:sp>
      <p:sp>
        <p:nvSpPr>
          <p:cNvPr id="32" name="AutoShape 30">
            <a:extLst>
              <a:ext uri="{FF2B5EF4-FFF2-40B4-BE49-F238E27FC236}">
                <a16:creationId xmlns:a16="http://schemas.microsoft.com/office/drawing/2014/main" id="{B0B25BE4-4C75-DD4B-A5BB-BECA8D6ECC0E}"/>
              </a:ext>
            </a:extLst>
          </p:cNvPr>
          <p:cNvSpPr>
            <a:spLocks/>
          </p:cNvSpPr>
          <p:nvPr/>
        </p:nvSpPr>
        <p:spPr bwMode="auto">
          <a:xfrm rot="5400000">
            <a:off x="6181678" y="2452312"/>
            <a:ext cx="360362" cy="1079500"/>
          </a:xfrm>
          <a:prstGeom prst="leftBrace">
            <a:avLst>
              <a:gd name="adj1" fmla="val 24963"/>
              <a:gd name="adj2" fmla="val 50000"/>
            </a:avLst>
          </a:prstGeom>
          <a:noFill/>
          <a:ln w="9525">
            <a:solidFill>
              <a:schemeClr val="tx1"/>
            </a:solidFill>
            <a:round/>
            <a:headEnd/>
            <a:tailEnd/>
          </a:ln>
        </p:spPr>
        <p:txBody>
          <a:bodyPr wrap="none" lIns="91431" tIns="45715" rIns="91431" bIns="45715" anchor="ctr"/>
          <a:lstStyle/>
          <a:p>
            <a:endParaRPr lang="fr-FR" sz="1600">
              <a:latin typeface="Calibri" panose="020F0502020204030204" pitchFamily="34" charset="0"/>
              <a:ea typeface="Calibri" charset="0"/>
              <a:cs typeface="Calibri" panose="020F0502020204030204" pitchFamily="34" charset="0"/>
            </a:endParaRPr>
          </a:p>
        </p:txBody>
      </p:sp>
      <p:sp>
        <p:nvSpPr>
          <p:cNvPr id="33" name="Rectangle 31">
            <a:extLst>
              <a:ext uri="{FF2B5EF4-FFF2-40B4-BE49-F238E27FC236}">
                <a16:creationId xmlns:a16="http://schemas.microsoft.com/office/drawing/2014/main" id="{00F39858-2132-344D-947A-5F65BB8B72F7}"/>
              </a:ext>
            </a:extLst>
          </p:cNvPr>
          <p:cNvSpPr>
            <a:spLocks noChangeArrowheads="1"/>
          </p:cNvSpPr>
          <p:nvPr/>
        </p:nvSpPr>
        <p:spPr bwMode="auto">
          <a:xfrm>
            <a:off x="6148469" y="2383256"/>
            <a:ext cx="434716" cy="338544"/>
          </a:xfrm>
          <a:prstGeom prst="rect">
            <a:avLst/>
          </a:prstGeom>
          <a:noFill/>
          <a:ln w="9525">
            <a:noFill/>
            <a:miter lim="800000"/>
            <a:headEnd/>
            <a:tailEnd/>
          </a:ln>
        </p:spPr>
        <p:txBody>
          <a:bodyPr wrap="none" lIns="91431" tIns="45715" rIns="91431" bIns="45715">
            <a:spAutoFit/>
          </a:bodyPr>
          <a:lstStyle/>
          <a:p>
            <a:r>
              <a:rPr lang="pt-BR" sz="1600" b="1" dirty="0">
                <a:latin typeface="Calibri" panose="020F0502020204030204" pitchFamily="34" charset="0"/>
                <a:cs typeface="Calibri" panose="020F0502020204030204" pitchFamily="34" charset="0"/>
              </a:rPr>
              <a:t>|I|</a:t>
            </a:r>
            <a:endParaRPr lang="en-GB" sz="1600" b="1" dirty="0">
              <a:latin typeface="Calibri" panose="020F0502020204030204" pitchFamily="34" charset="0"/>
              <a:cs typeface="Calibri" panose="020F0502020204030204" pitchFamily="34" charset="0"/>
            </a:endParaRPr>
          </a:p>
        </p:txBody>
      </p:sp>
      <p:sp>
        <p:nvSpPr>
          <p:cNvPr id="34" name="Line 32">
            <a:extLst>
              <a:ext uri="{FF2B5EF4-FFF2-40B4-BE49-F238E27FC236}">
                <a16:creationId xmlns:a16="http://schemas.microsoft.com/office/drawing/2014/main" id="{1C636F17-5F9E-7349-9E22-92553A3B8160}"/>
              </a:ext>
            </a:extLst>
          </p:cNvPr>
          <p:cNvSpPr>
            <a:spLocks noChangeShapeType="1"/>
          </p:cNvSpPr>
          <p:nvPr/>
        </p:nvSpPr>
        <p:spPr bwMode="auto">
          <a:xfrm>
            <a:off x="5966570" y="3534197"/>
            <a:ext cx="1588"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panose="020F0502020204030204" pitchFamily="34" charset="0"/>
              <a:ea typeface="Calibri" charset="0"/>
              <a:cs typeface="Calibri" panose="020F0502020204030204" pitchFamily="34" charset="0"/>
            </a:endParaRPr>
          </a:p>
        </p:txBody>
      </p:sp>
      <p:sp>
        <p:nvSpPr>
          <p:cNvPr id="35" name="Line 33">
            <a:extLst>
              <a:ext uri="{FF2B5EF4-FFF2-40B4-BE49-F238E27FC236}">
                <a16:creationId xmlns:a16="http://schemas.microsoft.com/office/drawing/2014/main" id="{69EF14E4-1FFD-154C-AC74-EDEB97448854}"/>
              </a:ext>
            </a:extLst>
          </p:cNvPr>
          <p:cNvSpPr>
            <a:spLocks noChangeShapeType="1"/>
          </p:cNvSpPr>
          <p:nvPr/>
        </p:nvSpPr>
        <p:spPr bwMode="auto">
          <a:xfrm>
            <a:off x="6182470" y="3534197"/>
            <a:ext cx="1588"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panose="020F0502020204030204" pitchFamily="34" charset="0"/>
              <a:ea typeface="Calibri" charset="0"/>
              <a:cs typeface="Calibri" panose="020F0502020204030204" pitchFamily="34" charset="0"/>
            </a:endParaRPr>
          </a:p>
        </p:txBody>
      </p:sp>
      <p:sp>
        <p:nvSpPr>
          <p:cNvPr id="36" name="Line 34">
            <a:extLst>
              <a:ext uri="{FF2B5EF4-FFF2-40B4-BE49-F238E27FC236}">
                <a16:creationId xmlns:a16="http://schemas.microsoft.com/office/drawing/2014/main" id="{CE49BC4C-8F29-A04C-B137-A093C1E3959F}"/>
              </a:ext>
            </a:extLst>
          </p:cNvPr>
          <p:cNvSpPr>
            <a:spLocks noChangeShapeType="1"/>
          </p:cNvSpPr>
          <p:nvPr/>
        </p:nvSpPr>
        <p:spPr bwMode="auto">
          <a:xfrm>
            <a:off x="6398370" y="3534197"/>
            <a:ext cx="1588" cy="358775"/>
          </a:xfrm>
          <a:prstGeom prst="line">
            <a:avLst/>
          </a:prstGeom>
          <a:noFill/>
          <a:ln w="9525">
            <a:solidFill>
              <a:schemeClr val="tx1"/>
            </a:solidFill>
            <a:round/>
            <a:headEnd type="triangle" w="med" len="med"/>
            <a:tailEnd type="triangle" w="med" len="med"/>
          </a:ln>
        </p:spPr>
        <p:txBody>
          <a:bodyPr lIns="91431" tIns="45715" rIns="91431" bIns="45715" anchor="ctr"/>
          <a:lstStyle/>
          <a:p>
            <a:endParaRPr lang="en-US" sz="1600">
              <a:latin typeface="Calibri" panose="020F0502020204030204" pitchFamily="34" charset="0"/>
              <a:ea typeface="Calibri" charset="0"/>
              <a:cs typeface="Calibri" panose="020F0502020204030204" pitchFamily="34" charset="0"/>
            </a:endParaRPr>
          </a:p>
        </p:txBody>
      </p:sp>
      <p:sp>
        <p:nvSpPr>
          <p:cNvPr id="37" name="AutoShape 37">
            <a:extLst>
              <a:ext uri="{FF2B5EF4-FFF2-40B4-BE49-F238E27FC236}">
                <a16:creationId xmlns:a16="http://schemas.microsoft.com/office/drawing/2014/main" id="{67B9B020-7B9A-F44F-8522-868B8086B17B}"/>
              </a:ext>
            </a:extLst>
          </p:cNvPr>
          <p:cNvSpPr>
            <a:spLocks/>
          </p:cNvSpPr>
          <p:nvPr/>
        </p:nvSpPr>
        <p:spPr bwMode="auto">
          <a:xfrm rot="10800000">
            <a:off x="7406434" y="3389731"/>
            <a:ext cx="360362" cy="647700"/>
          </a:xfrm>
          <a:prstGeom prst="leftBrace">
            <a:avLst>
              <a:gd name="adj1" fmla="val 14978"/>
              <a:gd name="adj2" fmla="val 50000"/>
            </a:avLst>
          </a:prstGeom>
          <a:noFill/>
          <a:ln w="9525">
            <a:solidFill>
              <a:schemeClr val="tx1"/>
            </a:solidFill>
            <a:round/>
            <a:headEnd/>
            <a:tailEnd/>
          </a:ln>
        </p:spPr>
        <p:txBody>
          <a:bodyPr wrap="none" lIns="91431" tIns="45715" rIns="91431" bIns="45715" anchor="ctr"/>
          <a:lstStyle/>
          <a:p>
            <a:endParaRPr lang="fr-CH" sz="1600">
              <a:latin typeface="Calibri" panose="020F0502020204030204" pitchFamily="34" charset="0"/>
              <a:ea typeface="Calibri" charset="0"/>
              <a:cs typeface="Calibri" panose="020F0502020204030204" pitchFamily="34" charset="0"/>
            </a:endParaRPr>
          </a:p>
        </p:txBody>
      </p:sp>
      <p:sp>
        <p:nvSpPr>
          <p:cNvPr id="38" name="Rectangle 39">
            <a:extLst>
              <a:ext uri="{FF2B5EF4-FFF2-40B4-BE49-F238E27FC236}">
                <a16:creationId xmlns:a16="http://schemas.microsoft.com/office/drawing/2014/main" id="{C54DC24C-D635-0B43-A3E9-277CE95E4E46}"/>
              </a:ext>
            </a:extLst>
          </p:cNvPr>
          <p:cNvSpPr>
            <a:spLocks noChangeArrowheads="1"/>
          </p:cNvSpPr>
          <p:nvPr/>
        </p:nvSpPr>
        <p:spPr bwMode="auto">
          <a:xfrm>
            <a:off x="7863646" y="3532607"/>
            <a:ext cx="295255" cy="338544"/>
          </a:xfrm>
          <a:prstGeom prst="rect">
            <a:avLst/>
          </a:prstGeom>
          <a:noFill/>
          <a:ln w="9525">
            <a:noFill/>
            <a:miter lim="800000"/>
            <a:headEnd/>
            <a:tailEnd/>
          </a:ln>
        </p:spPr>
        <p:txBody>
          <a:bodyPr wrap="none" lIns="91431" tIns="45715" rIns="91431" bIns="45715">
            <a:spAutoFit/>
          </a:bodyPr>
          <a:lstStyle/>
          <a:p>
            <a:r>
              <a:rPr lang="pt-BR" sz="1600" b="1" dirty="0">
                <a:latin typeface="Calibri" panose="020F0502020204030204" pitchFamily="34" charset="0"/>
                <a:ea typeface="Calibri" charset="0"/>
                <a:cs typeface="Calibri" panose="020F0502020204030204" pitchFamily="34" charset="0"/>
              </a:rPr>
              <a:t>d</a:t>
            </a:r>
            <a:endParaRPr lang="en-GB" sz="1600" b="1" dirty="0">
              <a:latin typeface="Calibri" panose="020F0502020204030204" pitchFamily="34" charset="0"/>
              <a:ea typeface="Calibri" charset="0"/>
              <a:cs typeface="Calibri" panose="020F0502020204030204" pitchFamily="34" charset="0"/>
            </a:endParaRPr>
          </a:p>
        </p:txBody>
      </p:sp>
      <p:grpSp>
        <p:nvGrpSpPr>
          <p:cNvPr id="39" name="Group 38">
            <a:extLst>
              <a:ext uri="{FF2B5EF4-FFF2-40B4-BE49-F238E27FC236}">
                <a16:creationId xmlns:a16="http://schemas.microsoft.com/office/drawing/2014/main" id="{51E6AD37-97C9-F942-9086-04F25D760EFB}"/>
              </a:ext>
            </a:extLst>
          </p:cNvPr>
          <p:cNvGrpSpPr/>
          <p:nvPr/>
        </p:nvGrpSpPr>
        <p:grpSpPr>
          <a:xfrm>
            <a:off x="2533781" y="4934002"/>
            <a:ext cx="465282" cy="461665"/>
            <a:chOff x="1856656" y="4710336"/>
            <a:chExt cx="504056" cy="461665"/>
          </a:xfrm>
        </p:grpSpPr>
        <p:cxnSp>
          <p:nvCxnSpPr>
            <p:cNvPr id="40" name="Straight Connector 39">
              <a:extLst>
                <a:ext uri="{FF2B5EF4-FFF2-40B4-BE49-F238E27FC236}">
                  <a16:creationId xmlns:a16="http://schemas.microsoft.com/office/drawing/2014/main" id="{074E1313-47C7-5147-808F-9806E8AA42DD}"/>
                </a:ext>
              </a:extLst>
            </p:cNvPr>
            <p:cNvCxnSpPr/>
            <p:nvPr/>
          </p:nvCxnSpPr>
          <p:spPr bwMode="auto">
            <a:xfrm flipH="1">
              <a:off x="1856656" y="4797152"/>
              <a:ext cx="144016" cy="288032"/>
            </a:xfrm>
            <a:prstGeom prst="line">
              <a:avLst/>
            </a:prstGeom>
            <a:noFill/>
            <a:ln w="9525" cap="flat" cmpd="sng" algn="ctr">
              <a:solidFill>
                <a:schemeClr val="tx1"/>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ACD62CFF-D976-004D-B5FA-753E3CEAF971}"/>
                </a:ext>
              </a:extLst>
            </p:cNvPr>
            <p:cNvCxnSpPr/>
            <p:nvPr/>
          </p:nvCxnSpPr>
          <p:spPr bwMode="auto">
            <a:xfrm flipH="1">
              <a:off x="2216696" y="4797152"/>
              <a:ext cx="144016" cy="288032"/>
            </a:xfrm>
            <a:prstGeom prst="line">
              <a:avLst/>
            </a:prstGeom>
            <a:noFill/>
            <a:ln w="9525" cap="flat" cmpd="sng" algn="ctr">
              <a:solidFill>
                <a:schemeClr val="tx1"/>
              </a:solidFill>
              <a:prstDash val="solid"/>
              <a:round/>
              <a:headEnd type="none" w="med" len="med"/>
              <a:tailEnd type="none" w="med" len="med"/>
            </a:ln>
            <a:effectLst/>
          </p:spPr>
        </p:cxnSp>
        <p:sp>
          <p:nvSpPr>
            <p:cNvPr id="42" name="Rectangle 41">
              <a:extLst>
                <a:ext uri="{FF2B5EF4-FFF2-40B4-BE49-F238E27FC236}">
                  <a16:creationId xmlns:a16="http://schemas.microsoft.com/office/drawing/2014/main" id="{0132DCBF-668C-FE4A-B2DB-F9182C6F7884}"/>
                </a:ext>
              </a:extLst>
            </p:cNvPr>
            <p:cNvSpPr/>
            <p:nvPr/>
          </p:nvSpPr>
          <p:spPr bwMode="auto">
            <a:xfrm>
              <a:off x="2008656" y="4710336"/>
              <a:ext cx="200055"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Calibri" panose="020F0502020204030204" pitchFamily="34" charset="0"/>
                <a:ea typeface="Calibri" charset="0"/>
                <a:cs typeface="Calibri" panose="020F0502020204030204" pitchFamily="34" charset="0"/>
              </a:endParaRPr>
            </a:p>
          </p:txBody>
        </p:sp>
      </p:grpSp>
      <p:grpSp>
        <p:nvGrpSpPr>
          <p:cNvPr id="43" name="Group 42">
            <a:extLst>
              <a:ext uri="{FF2B5EF4-FFF2-40B4-BE49-F238E27FC236}">
                <a16:creationId xmlns:a16="http://schemas.microsoft.com/office/drawing/2014/main" id="{EF6EFBCE-FFC7-0A45-9882-B49A20235700}"/>
              </a:ext>
            </a:extLst>
          </p:cNvPr>
          <p:cNvGrpSpPr/>
          <p:nvPr/>
        </p:nvGrpSpPr>
        <p:grpSpPr>
          <a:xfrm>
            <a:off x="2600249" y="1981674"/>
            <a:ext cx="465282" cy="461665"/>
            <a:chOff x="1856656" y="4710336"/>
            <a:chExt cx="504056" cy="461665"/>
          </a:xfrm>
        </p:grpSpPr>
        <p:cxnSp>
          <p:nvCxnSpPr>
            <p:cNvPr id="44" name="Straight Connector 43">
              <a:extLst>
                <a:ext uri="{FF2B5EF4-FFF2-40B4-BE49-F238E27FC236}">
                  <a16:creationId xmlns:a16="http://schemas.microsoft.com/office/drawing/2014/main" id="{A066E3E2-226D-D74D-B58B-EECCF3F7F59A}"/>
                </a:ext>
              </a:extLst>
            </p:cNvPr>
            <p:cNvCxnSpPr/>
            <p:nvPr/>
          </p:nvCxnSpPr>
          <p:spPr bwMode="auto">
            <a:xfrm flipH="1">
              <a:off x="1856656" y="4797152"/>
              <a:ext cx="144016" cy="288032"/>
            </a:xfrm>
            <a:prstGeom prst="line">
              <a:avLst/>
            </a:prstGeom>
            <a:noFill/>
            <a:ln w="9525" cap="flat" cmpd="sng" algn="ctr">
              <a:solidFill>
                <a:schemeClr val="tx1"/>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FB1C466A-3FB2-1D45-9AD6-0AA985A27975}"/>
                </a:ext>
              </a:extLst>
            </p:cNvPr>
            <p:cNvCxnSpPr/>
            <p:nvPr/>
          </p:nvCxnSpPr>
          <p:spPr bwMode="auto">
            <a:xfrm flipH="1">
              <a:off x="2216696" y="4797152"/>
              <a:ext cx="144016" cy="288032"/>
            </a:xfrm>
            <a:prstGeom prst="line">
              <a:avLst/>
            </a:prstGeom>
            <a:noFill/>
            <a:ln w="9525" cap="flat" cmpd="sng" algn="ctr">
              <a:solidFill>
                <a:schemeClr val="tx1"/>
              </a:solidFill>
              <a:prstDash val="solid"/>
              <a:round/>
              <a:headEnd type="none" w="med" len="med"/>
              <a:tailEnd type="none" w="med" len="med"/>
            </a:ln>
            <a:effectLst/>
          </p:spPr>
        </p:cxnSp>
        <p:sp>
          <p:nvSpPr>
            <p:cNvPr id="46" name="Rectangle 45">
              <a:extLst>
                <a:ext uri="{FF2B5EF4-FFF2-40B4-BE49-F238E27FC236}">
                  <a16:creationId xmlns:a16="http://schemas.microsoft.com/office/drawing/2014/main" id="{3D2D9699-BFBC-DD41-926F-00A46B815208}"/>
                </a:ext>
              </a:extLst>
            </p:cNvPr>
            <p:cNvSpPr/>
            <p:nvPr/>
          </p:nvSpPr>
          <p:spPr bwMode="auto">
            <a:xfrm>
              <a:off x="2008656" y="4710336"/>
              <a:ext cx="200055"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Calibri" panose="020F0502020204030204" pitchFamily="34" charset="0"/>
                <a:ea typeface="Calibri" charset="0"/>
                <a:cs typeface="Calibri" panose="020F0502020204030204" pitchFamily="34" charset="0"/>
              </a:endParaRPr>
            </a:p>
          </p:txBody>
        </p:sp>
      </p:grpSp>
      <p:grpSp>
        <p:nvGrpSpPr>
          <p:cNvPr id="47" name="Group 46">
            <a:extLst>
              <a:ext uri="{FF2B5EF4-FFF2-40B4-BE49-F238E27FC236}">
                <a16:creationId xmlns:a16="http://schemas.microsoft.com/office/drawing/2014/main" id="{B4C4FDED-43E2-F245-9A33-8AF10C6072D1}"/>
              </a:ext>
            </a:extLst>
          </p:cNvPr>
          <p:cNvGrpSpPr/>
          <p:nvPr/>
        </p:nvGrpSpPr>
        <p:grpSpPr>
          <a:xfrm>
            <a:off x="6153857" y="3158206"/>
            <a:ext cx="465282" cy="461665"/>
            <a:chOff x="1856656" y="4710336"/>
            <a:chExt cx="504056" cy="461665"/>
          </a:xfrm>
        </p:grpSpPr>
        <p:cxnSp>
          <p:nvCxnSpPr>
            <p:cNvPr id="48" name="Straight Connector 47">
              <a:extLst>
                <a:ext uri="{FF2B5EF4-FFF2-40B4-BE49-F238E27FC236}">
                  <a16:creationId xmlns:a16="http://schemas.microsoft.com/office/drawing/2014/main" id="{A81F2D8E-C375-114E-B44B-57D14330EB37}"/>
                </a:ext>
              </a:extLst>
            </p:cNvPr>
            <p:cNvCxnSpPr/>
            <p:nvPr/>
          </p:nvCxnSpPr>
          <p:spPr bwMode="auto">
            <a:xfrm flipH="1">
              <a:off x="1856656" y="4797152"/>
              <a:ext cx="144016" cy="288032"/>
            </a:xfrm>
            <a:prstGeom prst="line">
              <a:avLst/>
            </a:prstGeom>
            <a:noFill/>
            <a:ln w="9525"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4EA475A6-B1F0-594D-963A-4191EFAE461C}"/>
                </a:ext>
              </a:extLst>
            </p:cNvPr>
            <p:cNvCxnSpPr/>
            <p:nvPr/>
          </p:nvCxnSpPr>
          <p:spPr bwMode="auto">
            <a:xfrm flipH="1">
              <a:off x="2216696" y="4797152"/>
              <a:ext cx="144016" cy="288032"/>
            </a:xfrm>
            <a:prstGeom prst="line">
              <a:avLst/>
            </a:prstGeom>
            <a:noFill/>
            <a:ln w="9525" cap="flat" cmpd="sng" algn="ctr">
              <a:solidFill>
                <a:schemeClr val="tx1"/>
              </a:solidFill>
              <a:prstDash val="solid"/>
              <a:round/>
              <a:headEnd type="none" w="med" len="med"/>
              <a:tailEnd type="none" w="med" len="med"/>
            </a:ln>
            <a:effectLst/>
          </p:spPr>
        </p:cxnSp>
        <p:sp>
          <p:nvSpPr>
            <p:cNvPr id="50" name="Rectangle 49">
              <a:extLst>
                <a:ext uri="{FF2B5EF4-FFF2-40B4-BE49-F238E27FC236}">
                  <a16:creationId xmlns:a16="http://schemas.microsoft.com/office/drawing/2014/main" id="{9EA9A32A-89AF-004A-8836-0AA9C6E3E2F7}"/>
                </a:ext>
              </a:extLst>
            </p:cNvPr>
            <p:cNvSpPr/>
            <p:nvPr/>
          </p:nvSpPr>
          <p:spPr bwMode="auto">
            <a:xfrm>
              <a:off x="2008656" y="4710336"/>
              <a:ext cx="200055"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Calibri" panose="020F0502020204030204" pitchFamily="34" charset="0"/>
                <a:ea typeface="Calibri" charset="0"/>
                <a:cs typeface="Calibri" panose="020F0502020204030204" pitchFamily="34" charset="0"/>
              </a:endParaRPr>
            </a:p>
          </p:txBody>
        </p:sp>
      </p:grpSp>
      <p:grpSp>
        <p:nvGrpSpPr>
          <p:cNvPr id="51" name="Group 50">
            <a:extLst>
              <a:ext uri="{FF2B5EF4-FFF2-40B4-BE49-F238E27FC236}">
                <a16:creationId xmlns:a16="http://schemas.microsoft.com/office/drawing/2014/main" id="{94E59D0C-E80E-FC46-A0A6-A472DD1E747A}"/>
              </a:ext>
            </a:extLst>
          </p:cNvPr>
          <p:cNvGrpSpPr/>
          <p:nvPr/>
        </p:nvGrpSpPr>
        <p:grpSpPr>
          <a:xfrm>
            <a:off x="6087388" y="3734268"/>
            <a:ext cx="465282" cy="461665"/>
            <a:chOff x="1856656" y="4710336"/>
            <a:chExt cx="504056" cy="461665"/>
          </a:xfrm>
        </p:grpSpPr>
        <p:cxnSp>
          <p:nvCxnSpPr>
            <p:cNvPr id="52" name="Straight Connector 51">
              <a:extLst>
                <a:ext uri="{FF2B5EF4-FFF2-40B4-BE49-F238E27FC236}">
                  <a16:creationId xmlns:a16="http://schemas.microsoft.com/office/drawing/2014/main" id="{BF66451A-277E-E84C-9429-BF4234A5A140}"/>
                </a:ext>
              </a:extLst>
            </p:cNvPr>
            <p:cNvCxnSpPr/>
            <p:nvPr/>
          </p:nvCxnSpPr>
          <p:spPr bwMode="auto">
            <a:xfrm flipH="1">
              <a:off x="1856656" y="4797152"/>
              <a:ext cx="144016" cy="288032"/>
            </a:xfrm>
            <a:prstGeom prst="line">
              <a:avLst/>
            </a:prstGeom>
            <a:noFill/>
            <a:ln w="9525" cap="flat" cmpd="sng" algn="ctr">
              <a:solidFill>
                <a:schemeClr val="tx1"/>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228CDE8C-0189-BD43-8E1B-50E32BA2C0E4}"/>
                </a:ext>
              </a:extLst>
            </p:cNvPr>
            <p:cNvCxnSpPr/>
            <p:nvPr/>
          </p:nvCxnSpPr>
          <p:spPr bwMode="auto">
            <a:xfrm flipH="1">
              <a:off x="2216696" y="4797152"/>
              <a:ext cx="144016" cy="288032"/>
            </a:xfrm>
            <a:prstGeom prst="line">
              <a:avLst/>
            </a:prstGeom>
            <a:noFill/>
            <a:ln w="9525" cap="flat" cmpd="sng" algn="ctr">
              <a:solidFill>
                <a:schemeClr val="tx1"/>
              </a:solidFill>
              <a:prstDash val="solid"/>
              <a:round/>
              <a:headEnd type="none" w="med" len="med"/>
              <a:tailEnd type="none" w="med" len="med"/>
            </a:ln>
            <a:effectLst/>
          </p:spPr>
        </p:cxnSp>
        <p:sp>
          <p:nvSpPr>
            <p:cNvPr id="54" name="Rectangle 53">
              <a:extLst>
                <a:ext uri="{FF2B5EF4-FFF2-40B4-BE49-F238E27FC236}">
                  <a16:creationId xmlns:a16="http://schemas.microsoft.com/office/drawing/2014/main" id="{08C4039C-0A03-DF4A-BC52-198CBA2DBA34}"/>
                </a:ext>
              </a:extLst>
            </p:cNvPr>
            <p:cNvSpPr/>
            <p:nvPr/>
          </p:nvSpPr>
          <p:spPr bwMode="auto">
            <a:xfrm>
              <a:off x="2008656" y="4710336"/>
              <a:ext cx="200055" cy="46166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2400" b="0" i="0" u="none" strike="noStrike" cap="none" normalizeH="0" baseline="0">
                <a:ln>
                  <a:noFill/>
                </a:ln>
                <a:solidFill>
                  <a:schemeClr val="tx1"/>
                </a:solidFill>
                <a:effectLst/>
                <a:latin typeface="Calibri" panose="020F0502020204030204" pitchFamily="34" charset="0"/>
                <a:ea typeface="Calibri" charset="0"/>
                <a:cs typeface="Calibri" panose="020F0502020204030204" pitchFamily="34" charset="0"/>
              </a:endParaRPr>
            </a:p>
          </p:txBody>
        </p:sp>
      </p:grpSp>
    </p:spTree>
    <p:extLst>
      <p:ext uri="{BB962C8B-B14F-4D97-AF65-F5344CB8AC3E}">
        <p14:creationId xmlns:p14="http://schemas.microsoft.com/office/powerpoint/2010/main" val="4183680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51A85-A3F3-F041-B053-B4C5925C3D68}"/>
              </a:ext>
            </a:extLst>
          </p:cNvPr>
          <p:cNvSpPr>
            <a:spLocks noGrp="1"/>
          </p:cNvSpPr>
          <p:nvPr>
            <p:ph type="title"/>
          </p:nvPr>
        </p:nvSpPr>
        <p:spPr/>
        <p:txBody>
          <a:bodyPr/>
          <a:lstStyle/>
          <a:p>
            <a:r>
              <a:rPr lang="en-US" dirty="0"/>
              <a:t>Computing Matrix Factorization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E5C84A-BC93-464F-97B9-1494D4465137}"/>
                  </a:ext>
                </a:extLst>
              </p:cNvPr>
              <p:cNvSpPr>
                <a:spLocks noGrp="1"/>
              </p:cNvSpPr>
              <p:nvPr>
                <p:ph idx="1"/>
              </p:nvPr>
            </p:nvSpPr>
            <p:spPr>
              <a:xfrm>
                <a:off x="179388" y="1341438"/>
                <a:ext cx="8785100" cy="5029200"/>
              </a:xfrm>
            </p:spPr>
            <p:txBody>
              <a:bodyPr/>
              <a:lstStyle/>
              <a:p>
                <a:r>
                  <a:rPr lang="en-US" sz="2800" dirty="0"/>
                  <a:t>Problem: </a:t>
                </a:r>
                <a14:m>
                  <m:oMath xmlns:m="http://schemas.openxmlformats.org/officeDocument/2006/math">
                    <m:r>
                      <a:rPr lang="fr-CH" sz="2800" i="1">
                        <a:latin typeface="Cambria Math" panose="02040503050406030204" pitchFamily="18" charset="0"/>
                      </a:rPr>
                      <m:t>𝑅</m:t>
                    </m:r>
                  </m:oMath>
                </a14:m>
                <a:r>
                  <a:rPr lang="en-US" sz="2800" dirty="0"/>
                  <a:t> has many undefined values (missing ratings)!</a:t>
                </a:r>
              </a:p>
              <a:p>
                <a:pPr marL="457200" indent="-457200">
                  <a:buFont typeface="Arial" panose="020B0604020202020204" pitchFamily="34" charset="0"/>
                  <a:buChar char="•"/>
                </a:pPr>
                <a:r>
                  <a:rPr lang="en-US" sz="2800" dirty="0"/>
                  <a:t>SVD matrix decomposition (as used for LSI) not applicable</a:t>
                </a:r>
              </a:p>
              <a:p>
                <a:endParaRPr lang="en-US" sz="2800" dirty="0"/>
              </a:p>
              <a:p>
                <a:r>
                  <a:rPr lang="en-US" sz="2800" dirty="0"/>
                  <a:t>Formulate an optimization problem</a:t>
                </a:r>
              </a:p>
              <a:p>
                <a:r>
                  <a:rPr lang="en-US" sz="2800" dirty="0"/>
                  <a:t>	</a:t>
                </a:r>
                <a:r>
                  <a:rPr lang="fr-CH" sz="2800" dirty="0"/>
                  <a:t> </a:t>
                </a:r>
                <a14:m>
                  <m:oMath xmlns:m="http://schemas.openxmlformats.org/officeDocument/2006/math">
                    <m:func>
                      <m:funcPr>
                        <m:ctrlPr>
                          <a:rPr lang="fr-CH" sz="2800" i="1" smtClean="0">
                            <a:latin typeface="Cambria Math" panose="02040503050406030204" pitchFamily="18" charset="0"/>
                          </a:rPr>
                        </m:ctrlPr>
                      </m:funcPr>
                      <m:fName>
                        <m:limLow>
                          <m:limLowPr>
                            <m:ctrlPr>
                              <a:rPr lang="fr-CH" sz="2800" i="1" smtClean="0">
                                <a:latin typeface="Cambria Math" panose="02040503050406030204" pitchFamily="18" charset="0"/>
                              </a:rPr>
                            </m:ctrlPr>
                          </m:limLowPr>
                          <m:e>
                            <m:r>
                              <a:rPr lang="fr-CH" sz="2800" b="0" i="1" smtClean="0">
                                <a:latin typeface="Cambria Math" panose="02040503050406030204" pitchFamily="18" charset="0"/>
                              </a:rPr>
                              <m:t>𝑚𝑖𝑛</m:t>
                            </m:r>
                          </m:e>
                          <m:lim>
                            <m:r>
                              <a:rPr lang="fr-CH" sz="2800" b="0" i="1" smtClean="0">
                                <a:latin typeface="Cambria Math" panose="02040503050406030204" pitchFamily="18" charset="0"/>
                              </a:rPr>
                              <m:t>𝑝</m:t>
                            </m:r>
                            <m:r>
                              <a:rPr lang="fr-CH" sz="2800" b="0" i="1" smtClean="0">
                                <a:latin typeface="Cambria Math" panose="02040503050406030204" pitchFamily="18" charset="0"/>
                              </a:rPr>
                              <m:t>,</m:t>
                            </m:r>
                            <m:r>
                              <a:rPr lang="fr-CH" sz="2800" b="0" i="1" smtClean="0">
                                <a:latin typeface="Cambria Math" panose="02040503050406030204" pitchFamily="18" charset="0"/>
                              </a:rPr>
                              <m:t>𝑞</m:t>
                            </m:r>
                          </m:lim>
                        </m:limLow>
                      </m:fName>
                      <m:e>
                        <m:nary>
                          <m:naryPr>
                            <m:chr m:val="∑"/>
                            <m:supHide m:val="on"/>
                            <m:ctrlPr>
                              <a:rPr lang="fr-CH" sz="2800" i="1" smtClean="0">
                                <a:latin typeface="Cambria Math" panose="02040503050406030204" pitchFamily="18" charset="0"/>
                              </a:rPr>
                            </m:ctrlPr>
                          </m:naryPr>
                          <m:sub>
                            <m:d>
                              <m:dPr>
                                <m:ctrlPr>
                                  <a:rPr lang="fr-CH" sz="2800" b="0" i="1" smtClean="0">
                                    <a:latin typeface="Cambria Math" panose="02040503050406030204" pitchFamily="18" charset="0"/>
                                  </a:rPr>
                                </m:ctrlPr>
                              </m:dPr>
                              <m:e>
                                <m:r>
                                  <m:rPr>
                                    <m:brk m:alnAt="7"/>
                                  </m:rPr>
                                  <a:rPr lang="fr-CH" sz="2800" b="0" i="1" smtClean="0">
                                    <a:latin typeface="Cambria Math" panose="02040503050406030204" pitchFamily="18" charset="0"/>
                                  </a:rPr>
                                  <m:t>𝑖</m:t>
                                </m:r>
                                <m:r>
                                  <a:rPr lang="fr-CH" sz="2800" b="0" i="1" smtClean="0">
                                    <a:latin typeface="Cambria Math" panose="02040503050406030204" pitchFamily="18" charset="0"/>
                                  </a:rPr>
                                  <m:t>,</m:t>
                                </m:r>
                                <m:r>
                                  <a:rPr lang="fr-CH" sz="2800" b="0" i="1" smtClean="0">
                                    <a:latin typeface="Cambria Math" panose="02040503050406030204" pitchFamily="18" charset="0"/>
                                  </a:rPr>
                                  <m:t>𝑗</m:t>
                                </m:r>
                              </m:e>
                            </m:d>
                            <m:r>
                              <m:rPr>
                                <m:brk m:alnAt="7"/>
                              </m:rPr>
                              <a:rPr lang="fr-CH" sz="2800" b="0" i="1" smtClean="0">
                                <a:latin typeface="Cambria Math" panose="02040503050406030204" pitchFamily="18" charset="0"/>
                              </a:rPr>
                              <m:t>𝑘</m:t>
                            </m:r>
                            <m:r>
                              <a:rPr lang="fr-CH" sz="2800" b="0" i="1" smtClean="0">
                                <a:latin typeface="Cambria Math" panose="02040503050406030204" pitchFamily="18" charset="0"/>
                              </a:rPr>
                              <m:t>𝑛𝑜𝑤𝑛</m:t>
                            </m:r>
                          </m:sub>
                          <m:sup/>
                          <m:e>
                            <m:sSup>
                              <m:sSupPr>
                                <m:ctrlPr>
                                  <a:rPr lang="fr-CH" sz="2800" i="1">
                                    <a:latin typeface="Cambria Math" panose="02040503050406030204" pitchFamily="18" charset="0"/>
                                  </a:rPr>
                                </m:ctrlPr>
                              </m:sSupPr>
                              <m:e>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fr-CH" sz="2800" i="1">
                                                <a:latin typeface="Cambria Math" panose="02040503050406030204" pitchFamily="18" charset="0"/>
                                              </a:rPr>
                                              <m:t>𝑟</m:t>
                                            </m:r>
                                          </m:e>
                                        </m:acc>
                                      </m:e>
                                      <m:sub>
                                        <m:r>
                                          <a:rPr lang="fr-CH" sz="2800" i="1">
                                            <a:latin typeface="Cambria Math" panose="02040503050406030204" pitchFamily="18" charset="0"/>
                                          </a:rPr>
                                          <m:t>𝑖𝑗</m:t>
                                        </m:r>
                                      </m:sub>
                                    </m:sSub>
                                  </m:e>
                                </m:d>
                              </m:e>
                              <m:sup>
                                <m:r>
                                  <a:rPr lang="fr-CH" sz="2800" i="1">
                                    <a:latin typeface="Cambria Math" panose="02040503050406030204" pitchFamily="18" charset="0"/>
                                  </a:rPr>
                                  <m:t>2</m:t>
                                </m:r>
                              </m:sup>
                            </m:sSup>
                          </m:e>
                        </m:nary>
                      </m:e>
                    </m:func>
                    <m:r>
                      <a:rPr lang="fr-CH" sz="2800" b="0" i="1" smtClean="0">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fr-CH" sz="2800" i="1">
                                <a:latin typeface="Cambria Math" panose="02040503050406030204" pitchFamily="18" charset="0"/>
                              </a:rPr>
                              <m:t>𝑟</m:t>
                            </m:r>
                          </m:e>
                        </m:acc>
                      </m:e>
                      <m:sub>
                        <m:r>
                          <a:rPr lang="fr-CH" sz="2800" i="1">
                            <a:latin typeface="Cambria Math" panose="02040503050406030204" pitchFamily="18" charset="0"/>
                          </a:rPr>
                          <m:t>𝑖𝑗</m:t>
                        </m:r>
                      </m:sub>
                    </m:sSub>
                    <m:r>
                      <a:rPr lang="fr-CH" sz="2800" b="0" i="1" smtClean="0">
                        <a:latin typeface="Cambria Math" panose="02040503050406030204" pitchFamily="18" charset="0"/>
                      </a:rPr>
                      <m:t>=</m:t>
                    </m:r>
                    <m:nary>
                      <m:naryPr>
                        <m:chr m:val="∑"/>
                        <m:ctrlPr>
                          <a:rPr lang="fr-CH" sz="2800" i="1">
                            <a:latin typeface="Cambria Math" panose="02040503050406030204" pitchFamily="18" charset="0"/>
                          </a:rPr>
                        </m:ctrlPr>
                      </m:naryPr>
                      <m:sub>
                        <m:r>
                          <m:rPr>
                            <m:brk m:alnAt="23"/>
                          </m:rPr>
                          <a:rPr lang="fr-CH" sz="2800" i="1">
                            <a:latin typeface="Cambria Math" panose="02040503050406030204" pitchFamily="18" charset="0"/>
                          </a:rPr>
                          <m:t>𝑘</m:t>
                        </m:r>
                        <m:r>
                          <a:rPr lang="fr-CH" sz="2800" i="1">
                            <a:latin typeface="Cambria Math" panose="02040503050406030204" pitchFamily="18" charset="0"/>
                          </a:rPr>
                          <m:t>=1</m:t>
                        </m:r>
                      </m:sub>
                      <m:sup>
                        <m:r>
                          <a:rPr lang="fr-CH" sz="2800" b="0" i="1" smtClean="0">
                            <a:latin typeface="Cambria Math" panose="02040503050406030204" pitchFamily="18" charset="0"/>
                          </a:rPr>
                          <m:t>𝑑</m:t>
                        </m:r>
                      </m:sup>
                      <m:e>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e>
                    </m:nary>
                  </m:oMath>
                </a14:m>
                <a:endParaRPr lang="en-US" sz="2800" dirty="0"/>
              </a:p>
              <a:p>
                <a:endParaRPr lang="en-US" sz="2800" dirty="0"/>
              </a:p>
              <a:p>
                <a:r>
                  <a:rPr lang="en-US" sz="2800" dirty="0"/>
                  <a:t>Apply SGD</a:t>
                </a:r>
              </a:p>
              <a:p>
                <a:endParaRPr lang="en-US" sz="2800" dirty="0"/>
              </a:p>
            </p:txBody>
          </p:sp>
        </mc:Choice>
        <mc:Fallback xmlns="">
          <p:sp>
            <p:nvSpPr>
              <p:cNvPr id="3" name="Content Placeholder 2">
                <a:extLst>
                  <a:ext uri="{FF2B5EF4-FFF2-40B4-BE49-F238E27FC236}">
                    <a16:creationId xmlns:a16="http://schemas.microsoft.com/office/drawing/2014/main" id="{E1E5C84A-BC93-464F-97B9-1494D4465137}"/>
                  </a:ext>
                </a:extLst>
              </p:cNvPr>
              <p:cNvSpPr>
                <a:spLocks noGrp="1" noRot="1" noChangeAspect="1" noMove="1" noResize="1" noEditPoints="1" noAdjustHandles="1" noChangeArrowheads="1" noChangeShapeType="1" noTextEdit="1"/>
              </p:cNvSpPr>
              <p:nvPr>
                <p:ph idx="1"/>
              </p:nvPr>
            </p:nvSpPr>
            <p:spPr>
              <a:xfrm>
                <a:off x="179388" y="1341438"/>
                <a:ext cx="8785100" cy="5029200"/>
              </a:xfrm>
              <a:blipFill>
                <a:blip r:embed="rId3"/>
                <a:stretch>
                  <a:fillRect l="-1297" t="-125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07726938-FE0B-9A40-A2BA-0E0B0B6F3D2B}"/>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661596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CCBDF-2762-A349-AA59-E34DE46DA6E5}"/>
              </a:ext>
            </a:extLst>
          </p:cNvPr>
          <p:cNvSpPr>
            <a:spLocks noGrp="1"/>
          </p:cNvSpPr>
          <p:nvPr>
            <p:ph type="title"/>
          </p:nvPr>
        </p:nvSpPr>
        <p:spPr/>
        <p:txBody>
          <a:bodyPr/>
          <a:lstStyle/>
          <a:p>
            <a:r>
              <a:rPr lang="en-US"/>
              <a:t>Approximation Error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42BEAB-457E-504B-8295-3E8013FF526A}"/>
                  </a:ext>
                </a:extLst>
              </p:cNvPr>
              <p:cNvSpPr>
                <a:spLocks noGrp="1"/>
              </p:cNvSpPr>
              <p:nvPr>
                <p:ph idx="1"/>
              </p:nvPr>
            </p:nvSpPr>
            <p:spPr/>
            <p:txBody>
              <a:bodyPr/>
              <a:lstStyle/>
              <a:p>
                <a:r>
                  <a:rPr lang="en-US" sz="2800" dirty="0"/>
                  <a:t>For a given rating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oMath>
                </a14:m>
                <a:endParaRPr lang="en-US" sz="2800" dirty="0"/>
              </a:p>
              <a:p>
                <a:pPr/>
                <a14:m>
                  <m:oMathPara xmlns:m="http://schemas.openxmlformats.org/officeDocument/2006/math">
                    <m:oMathParaPr>
                      <m:jc m:val="centerGroup"/>
                    </m:oMathParaPr>
                    <m:oMath xmlns:m="http://schemas.openxmlformats.org/officeDocument/2006/math">
                      <m:sSubSup>
                        <m:sSubSupPr>
                          <m:ctrlPr>
                            <a:rPr lang="en-US" sz="2800" i="1">
                              <a:latin typeface="Cambria Math" panose="02040503050406030204" pitchFamily="18" charset="0"/>
                            </a:rPr>
                          </m:ctrlPr>
                        </m:sSubSupPr>
                        <m:e>
                          <m:r>
                            <a:rPr lang="fr-CH" sz="2800" b="0" i="1">
                              <a:latin typeface="Cambria Math" panose="02040503050406030204" pitchFamily="18" charset="0"/>
                            </a:rPr>
                            <m:t>𝑒</m:t>
                          </m:r>
                        </m:e>
                        <m:sub>
                          <m:r>
                            <a:rPr lang="fr-CH" sz="2800" b="0" i="1">
                              <a:latin typeface="Cambria Math" panose="02040503050406030204" pitchFamily="18" charset="0"/>
                            </a:rPr>
                            <m:t>𝑖𝑗</m:t>
                          </m:r>
                        </m:sub>
                        <m:sup>
                          <m:r>
                            <a:rPr lang="fr-CH" sz="2800" b="0" i="1">
                              <a:latin typeface="Cambria Math" panose="02040503050406030204" pitchFamily="18" charset="0"/>
                            </a:rPr>
                            <m:t>2</m:t>
                          </m:r>
                        </m:sup>
                      </m:sSubSup>
                      <m:r>
                        <a:rPr lang="fr-CH" sz="2800" b="0" i="1">
                          <a:latin typeface="Cambria Math" panose="02040503050406030204" pitchFamily="18" charset="0"/>
                        </a:rPr>
                        <m:t>=</m:t>
                      </m:r>
                      <m:sSup>
                        <m:sSupPr>
                          <m:ctrlPr>
                            <a:rPr lang="fr-CH" sz="2800" b="0" i="1">
                              <a:latin typeface="Cambria Math" panose="02040503050406030204" pitchFamily="18" charset="0"/>
                            </a:rPr>
                          </m:ctrlPr>
                        </m:sSupPr>
                        <m:e>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fr-CH" sz="2800" i="1">
                                          <a:latin typeface="Cambria Math" panose="02040503050406030204" pitchFamily="18" charset="0"/>
                                        </a:rPr>
                                        <m:t>𝑟</m:t>
                                      </m:r>
                                    </m:e>
                                  </m:acc>
                                </m:e>
                                <m:sub>
                                  <m:r>
                                    <a:rPr lang="fr-CH" sz="2800" i="1">
                                      <a:latin typeface="Cambria Math" panose="02040503050406030204" pitchFamily="18" charset="0"/>
                                    </a:rPr>
                                    <m:t>𝑖𝑗</m:t>
                                  </m:r>
                                </m:sub>
                              </m:sSub>
                            </m:e>
                          </m:d>
                        </m:e>
                        <m:sup>
                          <m:r>
                            <a:rPr lang="fr-CH" sz="2800" b="0" i="1">
                              <a:latin typeface="Cambria Math" panose="02040503050406030204" pitchFamily="18" charset="0"/>
                            </a:rPr>
                            <m:t>2</m:t>
                          </m:r>
                        </m:sup>
                      </m:sSup>
                      <m:r>
                        <a:rPr lang="fr-CH" sz="2800" b="0" i="1">
                          <a:latin typeface="Cambria Math" panose="02040503050406030204" pitchFamily="18" charset="0"/>
                        </a:rPr>
                        <m:t>=</m:t>
                      </m:r>
                      <m:sSup>
                        <m:sSupPr>
                          <m:ctrlPr>
                            <a:rPr lang="fr-CH" sz="2800" b="0" i="1">
                              <a:latin typeface="Cambria Math" panose="02040503050406030204" pitchFamily="18" charset="0"/>
                            </a:rPr>
                          </m:ctrlPr>
                        </m:sSupPr>
                        <m:e>
                          <m:d>
                            <m:dPr>
                              <m:ctrlPr>
                                <a:rPr lang="fr-CH" sz="2800" b="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 </m:t>
                                  </m:r>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nary>
                                <m:naryPr>
                                  <m:chr m:val="∑"/>
                                  <m:ctrlPr>
                                    <a:rPr lang="fr-CH" sz="2800" i="1">
                                      <a:latin typeface="Cambria Math" panose="02040503050406030204" pitchFamily="18" charset="0"/>
                                    </a:rPr>
                                  </m:ctrlPr>
                                </m:naryPr>
                                <m:sub>
                                  <m:r>
                                    <m:rPr>
                                      <m:brk m:alnAt="23"/>
                                    </m:rPr>
                                    <a:rPr lang="fr-CH" sz="2800" i="1">
                                      <a:latin typeface="Cambria Math" panose="02040503050406030204" pitchFamily="18" charset="0"/>
                                    </a:rPr>
                                    <m:t>𝑘</m:t>
                                  </m:r>
                                  <m:r>
                                    <a:rPr lang="fr-CH" sz="2800" i="1">
                                      <a:latin typeface="Cambria Math" panose="02040503050406030204" pitchFamily="18" charset="0"/>
                                    </a:rPr>
                                    <m:t>=1</m:t>
                                  </m:r>
                                </m:sub>
                                <m:sup>
                                  <m:r>
                                    <a:rPr lang="fr-CH" sz="2800" b="0" i="1" smtClean="0">
                                      <a:latin typeface="Cambria Math" panose="02040503050406030204" pitchFamily="18" charset="0"/>
                                    </a:rPr>
                                    <m:t>𝑑</m:t>
                                  </m:r>
                                </m:sup>
                                <m:e>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e>
                              </m:nary>
                            </m:e>
                          </m:d>
                        </m:e>
                        <m:sup>
                          <m:r>
                            <a:rPr lang="fr-CH" sz="2800" b="0" i="1">
                              <a:latin typeface="Cambria Math" panose="02040503050406030204" pitchFamily="18" charset="0"/>
                            </a:rPr>
                            <m:t>2</m:t>
                          </m:r>
                        </m:sup>
                      </m:sSup>
                    </m:oMath>
                  </m:oMathPara>
                </a14:m>
                <a:endParaRPr lang="en-US" sz="2800" dirty="0"/>
              </a:p>
              <a:p>
                <a:endParaRPr lang="en-US" sz="2800" dirty="0"/>
              </a:p>
              <a:p>
                <a:r>
                  <a:rPr lang="en-US" sz="2800" dirty="0"/>
                  <a:t>Minimizing error: compute gradient</a:t>
                </a:r>
              </a:p>
              <a:p>
                <a:pPr algn="ct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den>
                    </m:f>
                  </m:oMath>
                </a14:m>
                <a:r>
                  <a:rPr lang="en-US" sz="2800" dirty="0"/>
                  <a:t> </a:t>
                </a:r>
                <a14:m>
                  <m:oMath xmlns:m="http://schemas.openxmlformats.org/officeDocument/2006/math">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r>
                      <a:rPr lang="fr-CH" sz="2800" b="0" i="1">
                        <a:latin typeface="Cambria Math" panose="02040503050406030204" pitchFamily="18" charset="0"/>
                      </a:rPr>
                      <m:t>=</m:t>
                    </m:r>
                    <m:r>
                      <a:rPr lang="fr-CH" sz="2800" b="0" i="0" smtClean="0">
                        <a:latin typeface="Cambria Math" panose="02040503050406030204" pitchFamily="18" charset="0"/>
                      </a:rPr>
                      <m:t>−2</m:t>
                    </m:r>
                  </m:oMath>
                </a14:m>
                <a:r>
                  <a:rPr lang="fr-CH" sz="2800" dirty="0"/>
                  <a:t> </a:t>
                </a:r>
                <a14:m>
                  <m:oMath xmlns:m="http://schemas.openxmlformats.org/officeDocument/2006/math">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fr-CH" sz="2800" i="1">
                                    <a:latin typeface="Cambria Math" panose="02040503050406030204" pitchFamily="18" charset="0"/>
                                  </a:rPr>
                                  <m:t>𝑟</m:t>
                                </m:r>
                              </m:e>
                            </m:acc>
                          </m:e>
                          <m:sub>
                            <m:r>
                              <a:rPr lang="fr-CH" sz="2800" i="1">
                                <a:latin typeface="Cambria Math" panose="02040503050406030204" pitchFamily="18" charset="0"/>
                              </a:rPr>
                              <m:t>𝑖𝑗</m:t>
                            </m:r>
                          </m:sub>
                        </m:sSub>
                      </m:e>
                    </m:d>
                  </m:oMath>
                </a14:m>
                <a:r>
                  <a:rPr lang="fr-CH"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r>
                      <a:rPr lang="fr-CH" sz="2800" b="0" i="1">
                        <a:latin typeface="Cambria Math" panose="02040503050406030204" pitchFamily="18" charset="0"/>
                      </a:rPr>
                      <m:t>=−2</m:t>
                    </m:r>
                    <m:sSub>
                      <m:sSubPr>
                        <m:ctrlPr>
                          <a:rPr lang="fr-CH" sz="2800" b="0" i="1">
                            <a:latin typeface="Cambria Math" panose="02040503050406030204" pitchFamily="18" charset="0"/>
                          </a:rPr>
                        </m:ctrlPr>
                      </m:sSubPr>
                      <m:e>
                        <m:r>
                          <a:rPr lang="fr-CH" sz="2800" b="0" i="1">
                            <a:latin typeface="Cambria Math" panose="02040503050406030204" pitchFamily="18" charset="0"/>
                          </a:rPr>
                          <m:t>𝑒</m:t>
                        </m:r>
                      </m:e>
                      <m:sub>
                        <m:r>
                          <a:rPr lang="fr-CH" sz="2800" b="0" i="1">
                            <a:latin typeface="Cambria Math" panose="02040503050406030204" pitchFamily="18" charset="0"/>
                          </a:rPr>
                          <m:t>𝑖𝑗</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oMath>
                </a14:m>
                <a:endParaRPr lang="en-US" sz="2800" dirty="0"/>
              </a:p>
              <a:p>
                <a:pPr algn="ct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den>
                    </m:f>
                  </m:oMath>
                </a14:m>
                <a:r>
                  <a:rPr lang="en-US" sz="2800" dirty="0"/>
                  <a:t> </a:t>
                </a:r>
                <a14:m>
                  <m:oMath xmlns:m="http://schemas.openxmlformats.org/officeDocument/2006/math">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r>
                      <a:rPr lang="fr-CH" sz="2800" b="0" i="0">
                        <a:latin typeface="Cambria Math" panose="02040503050406030204" pitchFamily="18" charset="0"/>
                      </a:rPr>
                      <m:t>=</m:t>
                    </m:r>
                    <m:r>
                      <a:rPr lang="fr-CH" sz="2800" b="0" i="0" smtClean="0">
                        <a:latin typeface="Cambria Math" panose="02040503050406030204" pitchFamily="18" charset="0"/>
                      </a:rPr>
                      <m:t>−2</m:t>
                    </m:r>
                  </m:oMath>
                </a14:m>
                <a:r>
                  <a:rPr lang="fr-CH" sz="2800" dirty="0"/>
                  <a:t> </a:t>
                </a:r>
                <a14:m>
                  <m:oMath xmlns:m="http://schemas.openxmlformats.org/officeDocument/2006/math">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fr-CH" sz="2800" i="1">
                                    <a:latin typeface="Cambria Math" panose="02040503050406030204" pitchFamily="18" charset="0"/>
                                  </a:rPr>
                                  <m:t>𝑟</m:t>
                                </m:r>
                              </m:e>
                            </m:acc>
                          </m:e>
                          <m:sub>
                            <m:r>
                              <a:rPr lang="fr-CH" sz="2800" i="1">
                                <a:latin typeface="Cambria Math" panose="02040503050406030204" pitchFamily="18" charset="0"/>
                              </a:rPr>
                              <m:t>𝑖𝑗</m:t>
                            </m:r>
                          </m:sub>
                        </m:sSub>
                      </m:e>
                    </m:d>
                  </m:oMath>
                </a14:m>
                <a:r>
                  <a:rPr lang="fr-CH"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b="0" i="1">
                        <a:latin typeface="Cambria Math" panose="02040503050406030204" pitchFamily="18" charset="0"/>
                      </a:rPr>
                      <m:t>=</m:t>
                    </m:r>
                    <m:r>
                      <a:rPr lang="fr-CH" sz="2800" i="1">
                        <a:latin typeface="Cambria Math" panose="02040503050406030204" pitchFamily="18" charset="0"/>
                      </a:rPr>
                      <m:t>−2</m:t>
                    </m:r>
                    <m:sSub>
                      <m:sSubPr>
                        <m:ctrlPr>
                          <a:rPr lang="fr-CH" sz="2800" i="1">
                            <a:latin typeface="Cambria Math" panose="02040503050406030204" pitchFamily="18" charset="0"/>
                          </a:rPr>
                        </m:ctrlPr>
                      </m:sSubPr>
                      <m:e>
                        <m:r>
                          <a:rPr lang="fr-CH" sz="2800" i="1">
                            <a:latin typeface="Cambria Math" panose="02040503050406030204" pitchFamily="18" charset="0"/>
                          </a:rPr>
                          <m:t>𝑒</m:t>
                        </m:r>
                      </m:e>
                      <m:sub>
                        <m:r>
                          <a:rPr lang="fr-CH" sz="2800" i="1">
                            <a:latin typeface="Cambria Math" panose="02040503050406030204" pitchFamily="18" charset="0"/>
                          </a:rPr>
                          <m:t>𝑖𝑗</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oMath>
                </a14:m>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7D42BEAB-457E-504B-8295-3E8013FF526A}"/>
                  </a:ext>
                </a:extLst>
              </p:cNvPr>
              <p:cNvSpPr>
                <a:spLocks noGrp="1" noRot="1" noChangeAspect="1" noMove="1" noResize="1" noEditPoints="1" noAdjustHandles="1" noChangeArrowheads="1" noChangeShapeType="1" noTextEdit="1"/>
              </p:cNvSpPr>
              <p:nvPr>
                <p:ph idx="1"/>
              </p:nvPr>
            </p:nvSpPr>
            <p:spPr>
              <a:blipFill>
                <a:blip r:embed="rId3"/>
                <a:stretch>
                  <a:fillRect l="-1372" t="-15365"/>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E1BD7E1F-5F16-4147-8438-64BDA7BCA965}"/>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633474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76DE1-64AF-DD49-8699-05393197FAA3}"/>
              </a:ext>
            </a:extLst>
          </p:cNvPr>
          <p:cNvSpPr>
            <a:spLocks noGrp="1"/>
          </p:cNvSpPr>
          <p:nvPr>
            <p:ph type="title"/>
          </p:nvPr>
        </p:nvSpPr>
        <p:spPr/>
        <p:txBody>
          <a:bodyPr/>
          <a:lstStyle/>
          <a:p>
            <a:r>
              <a:rPr lang="en-US"/>
              <a:t>Stochastic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9AEF63-D1ED-D242-84DA-5AA1888115B2}"/>
                  </a:ext>
                </a:extLst>
              </p:cNvPr>
              <p:cNvSpPr>
                <a:spLocks noGrp="1"/>
              </p:cNvSpPr>
              <p:nvPr>
                <p:ph idx="1"/>
              </p:nvPr>
            </p:nvSpPr>
            <p:spPr/>
            <p:txBody>
              <a:bodyPr/>
              <a:lstStyle/>
              <a:p>
                <a:r>
                  <a:rPr lang="fr-CH" sz="2800" dirty="0"/>
                  <a:t>Update </a:t>
                </a:r>
                <a:r>
                  <a:rPr lang="fr-CH" sz="2800" dirty="0" err="1"/>
                  <a:t>rule</a:t>
                </a:r>
                <a:r>
                  <a:rPr lang="fr-CH" sz="2800" dirty="0"/>
                  <a:t>: for </a:t>
                </a:r>
                <a:r>
                  <a:rPr lang="fr-CH" sz="2800" dirty="0" err="1"/>
                  <a:t>some</a:t>
                </a:r>
                <a:r>
                  <a:rPr lang="fr-CH" sz="2800" dirty="0"/>
                  <a:t> </a:t>
                </a:r>
                <a:r>
                  <a:rPr lang="fr-CH" sz="2800" dirty="0" err="1"/>
                  <a:t>random</a:t>
                </a:r>
                <a:r>
                  <a:rPr lang="fr-CH" sz="2800" dirty="0"/>
                  <a:t> pair </a:t>
                </a:r>
                <a14:m>
                  <m:oMath xmlns:m="http://schemas.openxmlformats.org/officeDocument/2006/math">
                    <m:r>
                      <a:rPr lang="fr-CH" sz="2800" i="1">
                        <a:latin typeface="Cambria Math" panose="02040503050406030204" pitchFamily="18" charset="0"/>
                      </a:rPr>
                      <m:t>𝑖</m:t>
                    </m:r>
                    <m:r>
                      <a:rPr lang="fr-CH" sz="2800" b="0" i="1">
                        <a:latin typeface="Cambria Math" panose="02040503050406030204" pitchFamily="18" charset="0"/>
                      </a:rPr>
                      <m:t>,</m:t>
                    </m:r>
                    <m:r>
                      <a:rPr lang="fr-CH" sz="2800" i="1">
                        <a:latin typeface="Cambria Math" panose="02040503050406030204" pitchFamily="18" charset="0"/>
                      </a:rPr>
                      <m:t>𝑗</m:t>
                    </m:r>
                  </m:oMath>
                </a14:m>
                <a:endParaRPr lang="fr-CH" sz="2800" dirty="0"/>
              </a:p>
              <a:p>
                <a:pPr algn="ct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b="0" i="1">
                        <a:latin typeface="Cambria Math" panose="02040503050406030204" pitchFamily="18" charset="0"/>
                      </a:rPr>
                      <m:t>:=</m:t>
                    </m:r>
                  </m:oMath>
                </a14:m>
                <a:r>
                  <a:rPr lang="fr-CH"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b="0" i="1">
                        <a:latin typeface="Cambria Math" panose="02040503050406030204" pitchFamily="18" charset="0"/>
                      </a:rPr>
                      <m:t>−</m:t>
                    </m:r>
                    <m:r>
                      <a:rPr lang="fr-CH" sz="2800" b="0" i="1">
                        <a:latin typeface="Cambria Math" panose="02040503050406030204" pitchFamily="18" charset="0"/>
                        <a:ea typeface="Cambria Math" panose="02040503050406030204" pitchFamily="18" charset="0"/>
                      </a:rPr>
                      <m:t>𝛼</m:t>
                    </m:r>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den>
                    </m:f>
                    <m:r>
                      <m:rPr>
                        <m:nor/>
                      </m:rPr>
                      <a:rPr lang="en-US" sz="2800"/>
                      <m:t> </m:t>
                    </m:r>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r>
                      <a:rPr lang="fr-CH" sz="2800" b="0" i="0">
                        <a:latin typeface="Cambria Math" panose="02040503050406030204" pitchFamily="18" charset="0"/>
                      </a:rPr>
                      <m:t>=</m:t>
                    </m:r>
                  </m:oMath>
                </a14:m>
                <a:r>
                  <a:rPr lang="fr-CH"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i="1">
                        <a:latin typeface="Cambria Math" panose="02040503050406030204" pitchFamily="18" charset="0"/>
                      </a:rPr>
                      <m:t>+</m:t>
                    </m:r>
                    <m:r>
                      <a:rPr lang="fr-CH" sz="2800" b="0" i="1">
                        <a:latin typeface="Cambria Math" panose="02040503050406030204" pitchFamily="18" charset="0"/>
                      </a:rPr>
                      <m:t>2</m:t>
                    </m:r>
                    <m:r>
                      <a:rPr lang="fr-CH" sz="2800" i="1">
                        <a:latin typeface="Cambria Math" panose="02040503050406030204" pitchFamily="18" charset="0"/>
                        <a:ea typeface="Cambria Math" panose="02040503050406030204" pitchFamily="18" charset="0"/>
                      </a:rPr>
                      <m:t>𝛼</m:t>
                    </m:r>
                    <m:sSub>
                      <m:sSubPr>
                        <m:ctrlPr>
                          <a:rPr lang="fr-CH" sz="2800" i="1">
                            <a:latin typeface="Cambria Math" panose="02040503050406030204" pitchFamily="18" charset="0"/>
                          </a:rPr>
                        </m:ctrlPr>
                      </m:sSubPr>
                      <m:e>
                        <m:r>
                          <a:rPr lang="fr-CH" sz="2800" i="1">
                            <a:latin typeface="Cambria Math" panose="02040503050406030204" pitchFamily="18" charset="0"/>
                          </a:rPr>
                          <m:t>𝑒</m:t>
                        </m:r>
                      </m:e>
                      <m:sub>
                        <m:r>
                          <a:rPr lang="fr-CH" sz="2800" i="1">
                            <a:latin typeface="Cambria Math" panose="02040503050406030204" pitchFamily="18" charset="0"/>
                          </a:rPr>
                          <m:t>𝑖𝑗</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oMath>
                </a14:m>
                <a:endParaRPr lang="en-US" sz="2800" dirty="0"/>
              </a:p>
              <a:p>
                <a:pPr algn="ct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r>
                      <a:rPr lang="fr-CH" sz="2800" b="0" i="0">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r>
                      <a:rPr lang="fr-CH" sz="2800" b="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𝛼</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den>
                    </m:f>
                  </m:oMath>
                </a14:m>
                <a:r>
                  <a:rPr lang="en-US" sz="2800" dirty="0"/>
                  <a:t> </a:t>
                </a:r>
                <a14:m>
                  <m:oMath xmlns:m="http://schemas.openxmlformats.org/officeDocument/2006/math">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r>
                      <a:rPr lang="fr-CH" sz="2800" b="0" i="0">
                        <a:latin typeface="Cambria Math" panose="02040503050406030204" pitchFamily="18" charset="0"/>
                      </a:rPr>
                      <m:t>=</m:t>
                    </m:r>
                  </m:oMath>
                </a14:m>
                <a:r>
                  <a:rPr lang="fr-CH"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oMath>
                </a14:m>
                <a:r>
                  <a:rPr lang="en-US" sz="2800" dirty="0"/>
                  <a:t>+</a:t>
                </a:r>
                <a:r>
                  <a:rPr lang="fr-CH" sz="2800" dirty="0"/>
                  <a:t> </a:t>
                </a:r>
                <a14:m>
                  <m:oMath xmlns:m="http://schemas.openxmlformats.org/officeDocument/2006/math">
                    <m:r>
                      <a:rPr lang="fr-CH" sz="2800" i="1">
                        <a:latin typeface="Cambria Math" panose="02040503050406030204" pitchFamily="18" charset="0"/>
                      </a:rPr>
                      <m:t>2</m:t>
                    </m:r>
                    <m:r>
                      <a:rPr lang="fr-CH" sz="2800" i="1">
                        <a:latin typeface="Cambria Math" panose="02040503050406030204" pitchFamily="18" charset="0"/>
                        <a:ea typeface="Cambria Math" panose="02040503050406030204" pitchFamily="18" charset="0"/>
                      </a:rPr>
                      <m:t>𝛼</m:t>
                    </m:r>
                    <m:sSub>
                      <m:sSubPr>
                        <m:ctrlPr>
                          <a:rPr lang="fr-CH" sz="2800" i="1">
                            <a:latin typeface="Cambria Math" panose="02040503050406030204" pitchFamily="18" charset="0"/>
                          </a:rPr>
                        </m:ctrlPr>
                      </m:sSubPr>
                      <m:e>
                        <m:r>
                          <a:rPr lang="fr-CH" sz="2800" i="1">
                            <a:latin typeface="Cambria Math" panose="02040503050406030204" pitchFamily="18" charset="0"/>
                          </a:rPr>
                          <m:t>𝑒</m:t>
                        </m:r>
                      </m:e>
                      <m:sub>
                        <m:r>
                          <a:rPr lang="fr-CH" sz="2800" i="1">
                            <a:latin typeface="Cambria Math" panose="02040503050406030204" pitchFamily="18" charset="0"/>
                          </a:rPr>
                          <m:t>𝑖𝑗</m:t>
                        </m:r>
                      </m:sub>
                    </m:sSub>
                  </m:oMath>
                </a14:m>
                <a:r>
                  <a:rPr lang="fr-CH"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oMath>
                </a14:m>
                <a:endParaRPr lang="en-US" sz="2800" dirty="0"/>
              </a:p>
              <a:p>
                <a:endParaRPr lang="en-US" sz="2800" dirty="0"/>
              </a:p>
              <a:p>
                <a:r>
                  <a:rPr lang="en-US" sz="2800" dirty="0"/>
                  <a:t>Repeat until error is small</a:t>
                </a:r>
              </a:p>
              <a:p>
                <a:r>
                  <a:rPr lang="en-US" sz="2800" dirty="0"/>
                  <a:t>Needs only to be computed for ratings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oMath>
                </a14:m>
                <a:r>
                  <a:rPr lang="en-US" sz="2800" dirty="0"/>
                  <a:t> that exist! </a:t>
                </a:r>
              </a:p>
            </p:txBody>
          </p:sp>
        </mc:Choice>
        <mc:Fallback xmlns="">
          <p:sp>
            <p:nvSpPr>
              <p:cNvPr id="3" name="Content Placeholder 2">
                <a:extLst>
                  <a:ext uri="{FF2B5EF4-FFF2-40B4-BE49-F238E27FC236}">
                    <a16:creationId xmlns:a16="http://schemas.microsoft.com/office/drawing/2014/main" id="{B29AEF63-D1ED-D242-84DA-5AA1888115B2}"/>
                  </a:ext>
                </a:extLst>
              </p:cNvPr>
              <p:cNvSpPr>
                <a:spLocks noGrp="1" noRot="1" noChangeAspect="1" noMove="1" noResize="1" noEditPoints="1" noAdjustHandles="1" noChangeArrowheads="1" noChangeShapeType="1" noTextEdit="1"/>
              </p:cNvSpPr>
              <p:nvPr>
                <p:ph idx="1"/>
              </p:nvPr>
            </p:nvSpPr>
            <p:spPr>
              <a:blipFill>
                <a:blip r:embed="rId3"/>
                <a:stretch>
                  <a:fillRect l="-1374" t="-125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A1369D1-DDC4-874E-8F32-A9724A55FDF4}"/>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437233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D877-76EB-D748-8804-BF9A8343ADF7}"/>
              </a:ext>
            </a:extLst>
          </p:cNvPr>
          <p:cNvSpPr>
            <a:spLocks noGrp="1"/>
          </p:cNvSpPr>
          <p:nvPr>
            <p:ph type="title"/>
          </p:nvPr>
        </p:nvSpPr>
        <p:spPr/>
        <p:txBody>
          <a:bodyPr/>
          <a:lstStyle/>
          <a:p>
            <a:r>
              <a:rPr lang="en-US"/>
              <a:t>Regularization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475321-94D2-4640-92F0-14F30184F01A}"/>
                  </a:ext>
                </a:extLst>
              </p:cNvPr>
              <p:cNvSpPr>
                <a:spLocks noGrp="1"/>
              </p:cNvSpPr>
              <p:nvPr>
                <p:ph idx="1"/>
              </p:nvPr>
            </p:nvSpPr>
            <p:spPr/>
            <p:txBody>
              <a:bodyPr/>
              <a:lstStyle/>
              <a:p>
                <a:r>
                  <a:rPr lang="en-US" sz="2800"/>
                  <a:t>In order to avoid overfitting</a:t>
                </a:r>
              </a:p>
              <a:p>
                <a:pPr/>
                <a14:m>
                  <m:oMathPara xmlns:m="http://schemas.openxmlformats.org/officeDocument/2006/math">
                    <m:oMathParaPr>
                      <m:jc m:val="centerGroup"/>
                    </m:oMathParaPr>
                    <m:oMath xmlns:m="http://schemas.openxmlformats.org/officeDocument/2006/math">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r>
                        <a:rPr lang="fr-CH" sz="2800" i="1">
                          <a:latin typeface="Cambria Math" panose="02040503050406030204" pitchFamily="18" charset="0"/>
                        </a:rPr>
                        <m:t>=</m:t>
                      </m:r>
                      <m:sSup>
                        <m:sSupPr>
                          <m:ctrlPr>
                            <a:rPr lang="fr-CH" sz="2800" i="1">
                              <a:latin typeface="Cambria Math" panose="02040503050406030204" pitchFamily="18" charset="0"/>
                            </a:rPr>
                          </m:ctrlPr>
                        </m:sSupPr>
                        <m:e>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 </m:t>
                                  </m:r>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nary>
                                <m:naryPr>
                                  <m:chr m:val="∑"/>
                                  <m:ctrlPr>
                                    <a:rPr lang="fr-CH" sz="2800" i="1">
                                      <a:latin typeface="Cambria Math" panose="02040503050406030204" pitchFamily="18" charset="0"/>
                                    </a:rPr>
                                  </m:ctrlPr>
                                </m:naryPr>
                                <m:sub>
                                  <m:r>
                                    <m:rPr>
                                      <m:brk m:alnAt="23"/>
                                    </m:rPr>
                                    <a:rPr lang="fr-CH" sz="2800" i="1">
                                      <a:latin typeface="Cambria Math" panose="02040503050406030204" pitchFamily="18" charset="0"/>
                                    </a:rPr>
                                    <m:t>𝑘</m:t>
                                  </m:r>
                                  <m:r>
                                    <a:rPr lang="fr-CH" sz="2800" i="1">
                                      <a:latin typeface="Cambria Math" panose="02040503050406030204" pitchFamily="18" charset="0"/>
                                    </a:rPr>
                                    <m:t>=1</m:t>
                                  </m:r>
                                </m:sub>
                                <m:sup>
                                  <m:r>
                                    <a:rPr lang="fr-CH" sz="2800" i="1">
                                      <a:latin typeface="Cambria Math" panose="02040503050406030204" pitchFamily="18" charset="0"/>
                                    </a:rPr>
                                    <m:t>𝐾</m:t>
                                  </m:r>
                                </m:sup>
                                <m:e>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e>
                              </m:nary>
                            </m:e>
                          </m:d>
                        </m:e>
                        <m:sup>
                          <m:r>
                            <a:rPr lang="fr-CH" sz="2800" i="1">
                              <a:latin typeface="Cambria Math" panose="02040503050406030204" pitchFamily="18" charset="0"/>
                            </a:rPr>
                            <m:t>2</m:t>
                          </m:r>
                        </m:sup>
                      </m:sSup>
                      <m:r>
                        <a:rPr lang="fr-CH" sz="2800" b="0" i="1">
                          <a:latin typeface="Cambria Math" panose="02040503050406030204" pitchFamily="18" charset="0"/>
                        </a:rPr>
                        <m:t>+</m:t>
                      </m:r>
                      <m:r>
                        <a:rPr lang="fr-CH" sz="2800" b="0" i="1">
                          <a:latin typeface="Cambria Math" panose="02040503050406030204" pitchFamily="18" charset="0"/>
                          <a:ea typeface="Cambria Math" panose="02040503050406030204" pitchFamily="18" charset="0"/>
                        </a:rPr>
                        <m:t>𝜆</m:t>
                      </m:r>
                      <m:d>
                        <m:dPr>
                          <m:ctrlPr>
                            <a:rPr lang="fr-CH" sz="2800" b="0" i="1">
                              <a:latin typeface="Cambria Math" panose="02040503050406030204" pitchFamily="18" charset="0"/>
                              <a:ea typeface="Cambria Math" panose="02040503050406030204" pitchFamily="18" charset="0"/>
                            </a:rPr>
                          </m:ctrlPr>
                        </m:dPr>
                        <m:e>
                          <m:sSup>
                            <m:sSupPr>
                              <m:ctrlPr>
                                <a:rPr lang="fr-CH" sz="2800" i="1">
                                  <a:latin typeface="Cambria Math" panose="02040503050406030204" pitchFamily="18" charset="0"/>
                                  <a:ea typeface="Cambria Math" panose="02040503050406030204" pitchFamily="18" charset="0"/>
                                </a:rPr>
                              </m:ctrlPr>
                            </m:sSupPr>
                            <m:e>
                              <m:d>
                                <m:dPr>
                                  <m:begChr m:val="‖"/>
                                  <m:endChr m:val="‖"/>
                                  <m:ctrlPr>
                                    <a:rPr lang="fr-CH" sz="2800" i="1">
                                      <a:latin typeface="Cambria Math" panose="02040503050406030204" pitchFamily="18" charset="0"/>
                                      <a:ea typeface="Cambria Math" panose="02040503050406030204" pitchFamily="18" charset="0"/>
                                    </a:rPr>
                                  </m:ctrlPr>
                                </m:dPr>
                                <m:e>
                                  <m:r>
                                    <a:rPr lang="fr-CH" sz="2800" b="0" i="1">
                                      <a:latin typeface="Cambria Math" panose="02040503050406030204" pitchFamily="18" charset="0"/>
                                      <a:ea typeface="Cambria Math" panose="02040503050406030204" pitchFamily="18" charset="0"/>
                                    </a:rPr>
                                    <m:t>𝑃</m:t>
                                  </m:r>
                                </m:e>
                              </m:d>
                            </m:e>
                            <m:sup>
                              <m:r>
                                <a:rPr lang="fr-CH" sz="2800" b="0" i="1">
                                  <a:latin typeface="Cambria Math" panose="02040503050406030204" pitchFamily="18" charset="0"/>
                                  <a:ea typeface="Cambria Math" panose="02040503050406030204" pitchFamily="18" charset="0"/>
                                </a:rPr>
                                <m:t>2</m:t>
                              </m:r>
                            </m:sup>
                          </m:sSup>
                          <m:r>
                            <a:rPr lang="fr-CH" sz="2800" b="0" i="1">
                              <a:latin typeface="Cambria Math" panose="02040503050406030204" pitchFamily="18" charset="0"/>
                              <a:ea typeface="Cambria Math" panose="02040503050406030204" pitchFamily="18" charset="0"/>
                            </a:rPr>
                            <m:t>+</m:t>
                          </m:r>
                          <m:sSup>
                            <m:sSupPr>
                              <m:ctrlPr>
                                <a:rPr lang="fr-CH" sz="2800" i="1">
                                  <a:latin typeface="Cambria Math" panose="02040503050406030204" pitchFamily="18" charset="0"/>
                                  <a:ea typeface="Cambria Math" panose="02040503050406030204" pitchFamily="18" charset="0"/>
                                </a:rPr>
                              </m:ctrlPr>
                            </m:sSupPr>
                            <m:e>
                              <m:d>
                                <m:dPr>
                                  <m:begChr m:val="‖"/>
                                  <m:endChr m:val="‖"/>
                                  <m:ctrlPr>
                                    <a:rPr lang="fr-CH" sz="2800" i="1">
                                      <a:latin typeface="Cambria Math" panose="02040503050406030204" pitchFamily="18" charset="0"/>
                                      <a:ea typeface="Cambria Math" panose="02040503050406030204" pitchFamily="18" charset="0"/>
                                    </a:rPr>
                                  </m:ctrlPr>
                                </m:dPr>
                                <m:e>
                                  <m:r>
                                    <a:rPr lang="fr-CH" sz="2800" b="0" i="1">
                                      <a:latin typeface="Cambria Math" panose="02040503050406030204" pitchFamily="18" charset="0"/>
                                      <a:ea typeface="Cambria Math" panose="02040503050406030204" pitchFamily="18" charset="0"/>
                                    </a:rPr>
                                    <m:t>𝑄</m:t>
                                  </m:r>
                                </m:e>
                              </m:d>
                            </m:e>
                            <m:sup>
                              <m:r>
                                <a:rPr lang="fr-CH" sz="2800" i="1">
                                  <a:latin typeface="Cambria Math" panose="02040503050406030204" pitchFamily="18" charset="0"/>
                                  <a:ea typeface="Cambria Math" panose="02040503050406030204" pitchFamily="18" charset="0"/>
                                </a:rPr>
                                <m:t>2</m:t>
                              </m:r>
                            </m:sup>
                          </m:sSup>
                        </m:e>
                      </m:d>
                    </m:oMath>
                  </m:oMathPara>
                </a14:m>
                <a:endParaRPr lang="en-US" sz="2800"/>
              </a:p>
              <a:p>
                <a:r>
                  <a:rPr lang="en-US" sz="2800"/>
                  <a:t>And then</a:t>
                </a:r>
              </a:p>
              <a:p>
                <a:pPr algn="ct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oMath>
                </a14:m>
                <a:r>
                  <a:rPr lang="en-US" sz="2800"/>
                  <a:t>:=</a:t>
                </a:r>
                <a:r>
                  <a:rPr lang="fr-CH" sz="280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b="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𝛼</m:t>
                    </m:r>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den>
                    </m:f>
                    <m:r>
                      <m:rPr>
                        <m:nor/>
                      </m:rPr>
                      <a:rPr lang="en-US" sz="2800"/>
                      <m:t> </m:t>
                    </m:r>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oMath>
                </a14:m>
                <a:r>
                  <a:rPr lang="en-US" sz="2800"/>
                  <a:t>=</a:t>
                </a:r>
                <a:r>
                  <a:rPr lang="fr-CH" sz="280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i="1">
                        <a:latin typeface="Cambria Math" panose="02040503050406030204" pitchFamily="18" charset="0"/>
                      </a:rPr>
                      <m:t>+</m:t>
                    </m:r>
                    <m:r>
                      <a:rPr lang="fr-CH" sz="2800" b="0" i="1">
                        <a:latin typeface="Cambria Math" panose="02040503050406030204" pitchFamily="18" charset="0"/>
                      </a:rPr>
                      <m:t>2</m:t>
                    </m:r>
                    <m:r>
                      <a:rPr lang="fr-CH" sz="2800" i="1">
                        <a:latin typeface="Cambria Math" panose="02040503050406030204" pitchFamily="18" charset="0"/>
                        <a:ea typeface="Cambria Math" panose="02040503050406030204" pitchFamily="18" charset="0"/>
                      </a:rPr>
                      <m:t>𝛼</m:t>
                    </m:r>
                    <m:d>
                      <m:dPr>
                        <m:ctrlPr>
                          <a:rPr lang="fr-CH" sz="2800" i="1">
                            <a:latin typeface="Cambria Math" panose="02040503050406030204" pitchFamily="18" charset="0"/>
                            <a:ea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𝑒</m:t>
                            </m:r>
                          </m:e>
                          <m:sub>
                            <m:r>
                              <a:rPr lang="fr-CH" sz="2800" i="1">
                                <a:latin typeface="Cambria Math" panose="02040503050406030204" pitchFamily="18" charset="0"/>
                              </a:rPr>
                              <m:t>𝑖𝑗</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r>
                          <a:rPr lang="fr-CH" sz="280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𝜆</m:t>
                        </m:r>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e>
                    </m:d>
                  </m:oMath>
                </a14:m>
                <a:endParaRPr lang="en-US" sz="2800"/>
              </a:p>
              <a:p>
                <a:pPr algn="ct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oMath>
                </a14:m>
                <a:r>
                  <a:rPr lang="en-US" sz="2800"/>
                  <a:t>:=</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r>
                      <a:rPr lang="fr-CH" sz="2800" b="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𝛼</m:t>
                    </m:r>
                  </m:oMath>
                </a14:m>
                <a:r>
                  <a:rPr lang="en-US" sz="280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den>
                    </m:f>
                  </m:oMath>
                </a14:m>
                <a:r>
                  <a:rPr lang="en-US" sz="2800"/>
                  <a:t> </a:t>
                </a:r>
                <a14:m>
                  <m:oMath xmlns:m="http://schemas.openxmlformats.org/officeDocument/2006/math">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oMath>
                </a14:m>
                <a:r>
                  <a:rPr lang="en-US" sz="2800"/>
                  <a:t>=</a:t>
                </a:r>
                <a:r>
                  <a:rPr lang="fr-CH" sz="280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oMath>
                </a14:m>
                <a:r>
                  <a:rPr lang="en-US" sz="2800"/>
                  <a:t>+</a:t>
                </a:r>
                <a:r>
                  <a:rPr lang="fr-CH" sz="2800"/>
                  <a:t> </a:t>
                </a:r>
                <a14:m>
                  <m:oMath xmlns:m="http://schemas.openxmlformats.org/officeDocument/2006/math">
                    <m:r>
                      <a:rPr lang="fr-CH" sz="2800" i="1">
                        <a:latin typeface="Cambria Math" panose="02040503050406030204" pitchFamily="18" charset="0"/>
                      </a:rPr>
                      <m:t>2</m:t>
                    </m:r>
                    <m:r>
                      <a:rPr lang="fr-CH" sz="2800" i="1">
                        <a:latin typeface="Cambria Math" panose="02040503050406030204" pitchFamily="18" charset="0"/>
                        <a:ea typeface="Cambria Math" panose="02040503050406030204" pitchFamily="18" charset="0"/>
                      </a:rPr>
                      <m:t>𝛼</m:t>
                    </m:r>
                    <m:d>
                      <m:dPr>
                        <m:ctrlPr>
                          <a:rPr lang="fr-CH" sz="2800" i="1">
                            <a:latin typeface="Cambria Math" panose="02040503050406030204" pitchFamily="18" charset="0"/>
                            <a:ea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𝑒</m:t>
                            </m:r>
                          </m:e>
                          <m:sub>
                            <m:r>
                              <a:rPr lang="fr-CH" sz="2800" i="1">
                                <a:latin typeface="Cambria Math" panose="02040503050406030204" pitchFamily="18" charset="0"/>
                              </a:rPr>
                              <m:t>𝑖𝑗</m:t>
                            </m:r>
                          </m:sub>
                        </m:sSub>
                        <m:r>
                          <m:rPr>
                            <m:nor/>
                          </m:rPr>
                          <a:rPr lang="fr-CH" sz="2800"/>
                          <m:t> </m:t>
                        </m:r>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𝜆</m:t>
                        </m:r>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e>
                    </m:d>
                  </m:oMath>
                </a14:m>
                <a:endParaRPr lang="en-US" sz="2800"/>
              </a:p>
              <a:p>
                <a:endParaRPr lang="en-US" sz="2800"/>
              </a:p>
            </p:txBody>
          </p:sp>
        </mc:Choice>
        <mc:Fallback xmlns="">
          <p:sp>
            <p:nvSpPr>
              <p:cNvPr id="3" name="Content Placeholder 2">
                <a:extLst>
                  <a:ext uri="{FF2B5EF4-FFF2-40B4-BE49-F238E27FC236}">
                    <a16:creationId xmlns:a16="http://schemas.microsoft.com/office/drawing/2014/main" id="{A0475321-94D2-4640-92F0-14F30184F01A}"/>
                  </a:ext>
                </a:extLst>
              </p:cNvPr>
              <p:cNvSpPr>
                <a:spLocks noGrp="1" noRot="1" noChangeAspect="1" noMove="1" noResize="1" noEditPoints="1" noAdjustHandles="1" noChangeArrowheads="1" noChangeShapeType="1" noTextEdit="1"/>
              </p:cNvSpPr>
              <p:nvPr>
                <p:ph idx="1"/>
              </p:nvPr>
            </p:nvSpPr>
            <p:spPr>
              <a:blipFill>
                <a:blip r:embed="rId3"/>
                <a:stretch>
                  <a:fillRect l="-1374" t="-1637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AB2C4F2-E610-8F4D-91BD-7957BA4FB885}"/>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88486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90883-9589-D64F-807B-724031470E85}"/>
              </a:ext>
            </a:extLst>
          </p:cNvPr>
          <p:cNvSpPr>
            <a:spLocks noGrp="1"/>
          </p:cNvSpPr>
          <p:nvPr>
            <p:ph type="title"/>
          </p:nvPr>
        </p:nvSpPr>
        <p:spPr/>
        <p:txBody>
          <a:bodyPr/>
          <a:lstStyle/>
          <a:p>
            <a:r>
              <a:rPr lang="en-US" dirty="0"/>
              <a:t>Issues with Basic Matrix Factorization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276B21-1B84-3242-9CFA-55EFB6CC0019}"/>
                  </a:ext>
                </a:extLst>
              </p:cNvPr>
              <p:cNvSpPr>
                <a:spLocks noGrp="1"/>
              </p:cNvSpPr>
              <p:nvPr>
                <p:ph idx="1"/>
              </p:nvPr>
            </p:nvSpPr>
            <p:spPr/>
            <p:txBody>
              <a:bodyPr/>
              <a:lstStyle/>
              <a:p>
                <a:r>
                  <a:rPr lang="en-US" dirty="0"/>
                  <a:t>Matrix </a:t>
                </a:r>
                <a14:m>
                  <m:oMath xmlns:m="http://schemas.openxmlformats.org/officeDocument/2006/math">
                    <m:r>
                      <a:rPr lang="en-US" i="1" dirty="0" smtClean="0">
                        <a:latin typeface="Cambria Math" panose="02040503050406030204" pitchFamily="18" charset="0"/>
                      </a:rPr>
                      <m:t>𝑃</m:t>
                    </m:r>
                  </m:oMath>
                </a14:m>
                <a:r>
                  <a:rPr lang="en-US" dirty="0"/>
                  <a:t> grows with number of users</a:t>
                </a:r>
              </a:p>
              <a:p>
                <a:pPr marL="457200" indent="-457200">
                  <a:buFontTx/>
                  <a:buChar char="-"/>
                </a:pPr>
                <a:r>
                  <a:rPr lang="en-US" sz="2800" dirty="0"/>
                  <a:t>Problematic with large user populations, e.g., social networks</a:t>
                </a:r>
              </a:p>
              <a:p>
                <a:pPr marL="457200" indent="-457200">
                  <a:buFontTx/>
                  <a:buChar char="-"/>
                </a:pPr>
                <a:r>
                  <a:rPr lang="en-US" sz="2800" dirty="0"/>
                  <a:t>Users modelled individually</a:t>
                </a:r>
              </a:p>
              <a:p>
                <a:pPr marL="1200150" lvl="1" indent="-457200">
                  <a:buFontTx/>
                  <a:buChar char="-"/>
                </a:pPr>
                <a:r>
                  <a:rPr lang="en-US" sz="2400" dirty="0"/>
                  <a:t>Many models to manage</a:t>
                </a:r>
              </a:p>
              <a:p>
                <a:pPr marL="457200" indent="-457200">
                  <a:buFontTx/>
                  <a:buChar char="-"/>
                </a:pPr>
                <a:r>
                  <a:rPr lang="en-US" sz="2800" dirty="0"/>
                  <a:t>Training becomes expensive</a:t>
                </a:r>
              </a:p>
              <a:p>
                <a:pPr marL="1200150" lvl="1" indent="-457200">
                  <a:buFontTx/>
                  <a:buChar char="-"/>
                </a:pPr>
                <a:r>
                  <a:rPr lang="en-US" sz="2400" dirty="0"/>
                  <a:t>Large training matrix</a:t>
                </a:r>
              </a:p>
            </p:txBody>
          </p:sp>
        </mc:Choice>
        <mc:Fallback xmlns="">
          <p:sp>
            <p:nvSpPr>
              <p:cNvPr id="3" name="Content Placeholder 2">
                <a:extLst>
                  <a:ext uri="{FF2B5EF4-FFF2-40B4-BE49-F238E27FC236}">
                    <a16:creationId xmlns:a16="http://schemas.microsoft.com/office/drawing/2014/main" id="{B8276B21-1B84-3242-9CFA-55EFB6CC0019}"/>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D32DCC11-B6BA-FE4C-A095-B1FC5F947AD5}"/>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00541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296E9-37B8-8D2D-CE78-6073970DBBB3}"/>
              </a:ext>
            </a:extLst>
          </p:cNvPr>
          <p:cNvSpPr>
            <a:spLocks noGrp="1"/>
          </p:cNvSpPr>
          <p:nvPr>
            <p:ph type="title"/>
          </p:nvPr>
        </p:nvSpPr>
        <p:spPr/>
        <p:txBody>
          <a:bodyPr/>
          <a:lstStyle/>
          <a:p>
            <a:r>
              <a:rPr lang="en-CH" dirty="0"/>
              <a:t>Question</a:t>
            </a:r>
          </a:p>
        </p:txBody>
      </p:sp>
      <p:sp>
        <p:nvSpPr>
          <p:cNvPr id="3" name="Content Placeholder 2">
            <a:extLst>
              <a:ext uri="{FF2B5EF4-FFF2-40B4-BE49-F238E27FC236}">
                <a16:creationId xmlns:a16="http://schemas.microsoft.com/office/drawing/2014/main" id="{BBE5DCAD-76B5-A2D4-75CE-43551C5B9C54}"/>
              </a:ext>
            </a:extLst>
          </p:cNvPr>
          <p:cNvSpPr>
            <a:spLocks noGrp="1"/>
          </p:cNvSpPr>
          <p:nvPr>
            <p:ph idx="1"/>
          </p:nvPr>
        </p:nvSpPr>
        <p:spPr/>
        <p:txBody>
          <a:bodyPr/>
          <a:lstStyle/>
          <a:p>
            <a:r>
              <a:rPr lang="en-CH" dirty="0"/>
              <a:t>How does matrix factorization address the issue of missing ratings?</a:t>
            </a:r>
          </a:p>
          <a:p>
            <a:pPr marL="514350" indent="-514350">
              <a:buFont typeface="+mj-lt"/>
              <a:buAutoNum type="alphaUcPeriod"/>
            </a:pPr>
            <a:r>
              <a:rPr lang="en-CH" sz="2800" dirty="0"/>
              <a:t>It uses regularization of the rating matrix</a:t>
            </a:r>
          </a:p>
          <a:p>
            <a:pPr marL="514350" indent="-514350">
              <a:buFont typeface="+mj-lt"/>
              <a:buAutoNum type="alphaUcPeriod"/>
            </a:pPr>
            <a:r>
              <a:rPr lang="en-CH" sz="2800" dirty="0"/>
              <a:t>It performs gradient descent only for existing ratings</a:t>
            </a:r>
          </a:p>
          <a:p>
            <a:pPr marL="514350" indent="-514350">
              <a:buFont typeface="+mj-lt"/>
              <a:buAutoNum type="alphaUcPeriod"/>
            </a:pPr>
            <a:r>
              <a:rPr lang="en-CH" sz="2800" dirty="0"/>
              <a:t>It sets missing ratings to zero</a:t>
            </a:r>
          </a:p>
          <a:p>
            <a:pPr marL="514350" indent="-514350">
              <a:buFont typeface="+mj-lt"/>
              <a:buAutoNum type="alphaUcPeriod"/>
            </a:pPr>
            <a:r>
              <a:rPr lang="en-CH" sz="2800" dirty="0"/>
              <a:t>It maps ratings into a lower-dimensional space</a:t>
            </a:r>
          </a:p>
          <a:p>
            <a:pPr marL="514350" indent="-514350">
              <a:buAutoNum type="alphaUcPeriod"/>
            </a:pPr>
            <a:endParaRPr lang="en-CH" dirty="0"/>
          </a:p>
          <a:p>
            <a:pPr marL="514350" indent="-514350">
              <a:buAutoNum type="alphaUcPeriod"/>
            </a:pPr>
            <a:endParaRPr lang="en-CH" dirty="0"/>
          </a:p>
        </p:txBody>
      </p:sp>
      <p:sp>
        <p:nvSpPr>
          <p:cNvPr id="4" name="Footer Placeholder 3">
            <a:extLst>
              <a:ext uri="{FF2B5EF4-FFF2-40B4-BE49-F238E27FC236}">
                <a16:creationId xmlns:a16="http://schemas.microsoft.com/office/drawing/2014/main" id="{74240A18-B78D-2E99-A3C9-1B83AFA52EE3}"/>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609968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97AC4-FF98-CF77-31A0-E9E67E2F817B}"/>
              </a:ext>
            </a:extLst>
          </p:cNvPr>
          <p:cNvSpPr>
            <a:spLocks noGrp="1"/>
          </p:cNvSpPr>
          <p:nvPr>
            <p:ph type="title"/>
          </p:nvPr>
        </p:nvSpPr>
        <p:spPr/>
        <p:txBody>
          <a:bodyPr/>
          <a:lstStyle/>
          <a:p>
            <a:r>
              <a:rPr lang="en-CH" dirty="0"/>
              <a:t>Question</a:t>
            </a:r>
          </a:p>
        </p:txBody>
      </p:sp>
      <p:sp>
        <p:nvSpPr>
          <p:cNvPr id="3" name="Content Placeholder 2">
            <a:extLst>
              <a:ext uri="{FF2B5EF4-FFF2-40B4-BE49-F238E27FC236}">
                <a16:creationId xmlns:a16="http://schemas.microsoft.com/office/drawing/2014/main" id="{15EC1F35-2A58-4EE0-BBC8-97BD0970D634}"/>
              </a:ext>
            </a:extLst>
          </p:cNvPr>
          <p:cNvSpPr>
            <a:spLocks noGrp="1"/>
          </p:cNvSpPr>
          <p:nvPr>
            <p:ph idx="1"/>
          </p:nvPr>
        </p:nvSpPr>
        <p:spPr/>
        <p:txBody>
          <a:bodyPr/>
          <a:lstStyle/>
          <a:p>
            <a:r>
              <a:rPr lang="en-CH" dirty="0"/>
              <a:t>With matrix factorization one estimates ratings of unrated items</a:t>
            </a:r>
          </a:p>
          <a:p>
            <a:pPr marL="514350" indent="-514350">
              <a:buFont typeface="+mj-lt"/>
              <a:buAutoNum type="alphaUcPeriod"/>
            </a:pPr>
            <a:r>
              <a:rPr lang="en-CH" sz="2400" dirty="0"/>
              <a:t>By retrieving the corresponding item from a user vector</a:t>
            </a:r>
          </a:p>
          <a:p>
            <a:pPr marL="514350" indent="-514350">
              <a:buFont typeface="+mj-lt"/>
              <a:buAutoNum type="alphaUcPeriod"/>
            </a:pPr>
            <a:r>
              <a:rPr lang="en-CH" sz="2400" dirty="0"/>
              <a:t>By retrieving the corresponding item from an item vector</a:t>
            </a:r>
          </a:p>
          <a:p>
            <a:pPr marL="514350" indent="-514350">
              <a:buFont typeface="+mj-lt"/>
              <a:buAutoNum type="alphaUcPeriod"/>
            </a:pPr>
            <a:r>
              <a:rPr lang="en-CH" sz="2400" dirty="0"/>
              <a:t>By computing the product of a user and an item vector</a:t>
            </a:r>
          </a:p>
          <a:p>
            <a:pPr marL="514350" indent="-514350">
              <a:buFont typeface="+mj-lt"/>
              <a:buAutoNum type="alphaUcPeriod"/>
            </a:pPr>
            <a:r>
              <a:rPr lang="en-CH" sz="2400" dirty="0"/>
              <a:t>By looking up the rating in an approximation of the original rating matrix</a:t>
            </a:r>
          </a:p>
          <a:p>
            <a:pPr marL="514350" indent="-514350">
              <a:buFontTx/>
              <a:buAutoNum type="alphaUcPeriod"/>
            </a:pPr>
            <a:endParaRPr lang="en-CH" dirty="0"/>
          </a:p>
          <a:p>
            <a:pPr marL="514350" indent="-514350">
              <a:buAutoNum type="alphaUcPeriod"/>
            </a:pPr>
            <a:endParaRPr lang="en-CH" dirty="0"/>
          </a:p>
        </p:txBody>
      </p:sp>
      <p:sp>
        <p:nvSpPr>
          <p:cNvPr id="4" name="Footer Placeholder 3">
            <a:extLst>
              <a:ext uri="{FF2B5EF4-FFF2-40B4-BE49-F238E27FC236}">
                <a16:creationId xmlns:a16="http://schemas.microsoft.com/office/drawing/2014/main" id="{D72BFF7A-5D97-686A-B4C7-CD7B4C07F977}"/>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322257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Collaborative Recommender System</a:t>
            </a:r>
          </a:p>
        </p:txBody>
      </p:sp>
      <p:sp>
        <p:nvSpPr>
          <p:cNvPr id="3" name="Content Placeholder 2"/>
          <p:cNvSpPr>
            <a:spLocks noGrp="1"/>
          </p:cNvSpPr>
          <p:nvPr>
            <p:ph idx="1"/>
          </p:nvPr>
        </p:nvSpPr>
        <p:spPr/>
        <p:txBody>
          <a:bodyPr/>
          <a:lstStyle/>
          <a:p>
            <a:r>
              <a:rPr lang="en-GB" dirty="0"/>
              <a:t>Collaborative = “Tell me what </a:t>
            </a:r>
            <a:r>
              <a:rPr lang="en-GB" b="1" dirty="0"/>
              <a:t>other people </a:t>
            </a:r>
            <a:r>
              <a:rPr lang="en-GB" dirty="0"/>
              <a:t>like”</a:t>
            </a:r>
            <a:endParaRPr lang="en-GB" dirty="0">
              <a:solidFill>
                <a:srgbClr val="000000"/>
              </a:solidFill>
            </a:endParaRP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755576" y="2348880"/>
            <a:ext cx="1162968" cy="1162968"/>
          </a:xfrm>
          <a:prstGeom prst="rect">
            <a:avLst/>
          </a:prstGeom>
        </p:spPr>
      </p:pic>
      <p:sp>
        <p:nvSpPr>
          <p:cNvPr id="7" name="Rectangle 5"/>
          <p:cNvSpPr>
            <a:spLocks noChangeArrowheads="1"/>
          </p:cNvSpPr>
          <p:nvPr/>
        </p:nvSpPr>
        <p:spPr bwMode="auto">
          <a:xfrm>
            <a:off x="1619672" y="2636912"/>
            <a:ext cx="2592288" cy="708528"/>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User profile</a:t>
            </a:r>
          </a:p>
          <a:p>
            <a:pPr eaLnBrk="0" hangingPunct="0"/>
            <a:r>
              <a:rPr lang="en-US" sz="2000" dirty="0">
                <a:solidFill>
                  <a:schemeClr val="tx1"/>
                </a:solidFill>
                <a:latin typeface="Calibri"/>
                <a:cs typeface="Calibri"/>
              </a:rPr>
              <a:t>(ratings)</a:t>
            </a:r>
          </a:p>
        </p:txBody>
      </p:sp>
      <p:pic>
        <p:nvPicPr>
          <p:cNvPr id="8" name="Picture 7"/>
          <p:cNvPicPr>
            <a:picLocks noChangeAspect="1"/>
          </p:cNvPicPr>
          <p:nvPr/>
        </p:nvPicPr>
        <p:blipFill>
          <a:blip r:embed="rId4"/>
          <a:stretch>
            <a:fillRect/>
          </a:stretch>
        </p:blipFill>
        <p:spPr>
          <a:xfrm>
            <a:off x="827584" y="4221088"/>
            <a:ext cx="1728192" cy="1728192"/>
          </a:xfrm>
          <a:prstGeom prst="rect">
            <a:avLst/>
          </a:prstGeom>
        </p:spPr>
      </p:pic>
      <p:sp>
        <p:nvSpPr>
          <p:cNvPr id="9" name="Rectangle 5"/>
          <p:cNvSpPr>
            <a:spLocks noChangeArrowheads="1"/>
          </p:cNvSpPr>
          <p:nvPr/>
        </p:nvSpPr>
        <p:spPr bwMode="auto">
          <a:xfrm>
            <a:off x="2555776" y="4807024"/>
            <a:ext cx="1944216" cy="708528"/>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Community data</a:t>
            </a:r>
          </a:p>
          <a:p>
            <a:pPr eaLnBrk="0" hangingPunct="0"/>
            <a:r>
              <a:rPr lang="en-US" sz="2000" dirty="0">
                <a:solidFill>
                  <a:schemeClr val="tx1"/>
                </a:solidFill>
                <a:latin typeface="Calibri"/>
                <a:cs typeface="Calibri"/>
              </a:rPr>
              <a:t>(ratings)</a:t>
            </a:r>
          </a:p>
        </p:txBody>
      </p:sp>
      <p:pic>
        <p:nvPicPr>
          <p:cNvPr id="10" name="Picture 9"/>
          <p:cNvPicPr>
            <a:picLocks noChangeAspect="1"/>
          </p:cNvPicPr>
          <p:nvPr/>
        </p:nvPicPr>
        <p:blipFill>
          <a:blip r:embed="rId5"/>
          <a:stretch>
            <a:fillRect/>
          </a:stretch>
        </p:blipFill>
        <p:spPr>
          <a:xfrm>
            <a:off x="4355976" y="3429000"/>
            <a:ext cx="1152128" cy="1152128"/>
          </a:xfrm>
          <a:prstGeom prst="rect">
            <a:avLst/>
          </a:prstGeom>
        </p:spPr>
      </p:pic>
      <p:sp>
        <p:nvSpPr>
          <p:cNvPr id="11" name="Rectangle 5"/>
          <p:cNvSpPr>
            <a:spLocks noChangeArrowheads="1"/>
          </p:cNvSpPr>
          <p:nvPr/>
        </p:nvSpPr>
        <p:spPr bwMode="auto">
          <a:xfrm>
            <a:off x="3707904" y="3861048"/>
            <a:ext cx="864096"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RS</a:t>
            </a:r>
          </a:p>
        </p:txBody>
      </p:sp>
      <p:cxnSp>
        <p:nvCxnSpPr>
          <p:cNvPr id="13" name="Curved Connector 12"/>
          <p:cNvCxnSpPr>
            <a:stCxn id="7" idx="3"/>
            <a:endCxn id="10" idx="0"/>
          </p:cNvCxnSpPr>
          <p:nvPr/>
        </p:nvCxnSpPr>
        <p:spPr bwMode="auto">
          <a:xfrm>
            <a:off x="4211960" y="2991176"/>
            <a:ext cx="720080" cy="437824"/>
          </a:xfrm>
          <a:prstGeom prst="curvedConnector2">
            <a:avLst/>
          </a:prstGeom>
          <a:solidFill>
            <a:schemeClr val="accent1"/>
          </a:solidFill>
          <a:ln w="9525" cap="flat" cmpd="sng" algn="ctr">
            <a:solidFill>
              <a:schemeClr val="tx1"/>
            </a:solidFill>
            <a:prstDash val="solid"/>
            <a:round/>
            <a:headEnd type="none" w="med" len="med"/>
            <a:tailEnd type="arrow"/>
          </a:ln>
          <a:effectLst/>
        </p:spPr>
      </p:cxnSp>
      <p:cxnSp>
        <p:nvCxnSpPr>
          <p:cNvPr id="17" name="Curved Connector 16"/>
          <p:cNvCxnSpPr>
            <a:stCxn id="9" idx="3"/>
            <a:endCxn id="10" idx="2"/>
          </p:cNvCxnSpPr>
          <p:nvPr/>
        </p:nvCxnSpPr>
        <p:spPr bwMode="auto">
          <a:xfrm flipV="1">
            <a:off x="4499992" y="4581128"/>
            <a:ext cx="432048" cy="580160"/>
          </a:xfrm>
          <a:prstGeom prst="curvedConnector2">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a:stCxn id="10" idx="3"/>
            <a:endCxn id="18" idx="1"/>
          </p:cNvCxnSpPr>
          <p:nvPr/>
        </p:nvCxnSpPr>
        <p:spPr bwMode="auto">
          <a:xfrm>
            <a:off x="5508104" y="4005064"/>
            <a:ext cx="1236464" cy="542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23" name="Group 22"/>
          <p:cNvGrpSpPr/>
          <p:nvPr/>
        </p:nvGrpSpPr>
        <p:grpSpPr>
          <a:xfrm>
            <a:off x="6300192" y="3429000"/>
            <a:ext cx="2051720" cy="1788648"/>
            <a:chOff x="6624736" y="3429000"/>
            <a:chExt cx="2051720" cy="1788648"/>
          </a:xfrm>
        </p:grpSpPr>
        <p:pic>
          <p:nvPicPr>
            <p:cNvPr id="18" name="Picture 17"/>
            <p:cNvPicPr>
              <a:picLocks noChangeAspect="1"/>
            </p:cNvPicPr>
            <p:nvPr/>
          </p:nvPicPr>
          <p:blipFill>
            <a:blip r:embed="rId6"/>
            <a:stretch>
              <a:fillRect/>
            </a:stretch>
          </p:blipFill>
          <p:spPr>
            <a:xfrm>
              <a:off x="7069112" y="3429000"/>
              <a:ext cx="1162968" cy="1162968"/>
            </a:xfrm>
            <a:prstGeom prst="rect">
              <a:avLst/>
            </a:prstGeom>
          </p:spPr>
        </p:pic>
        <p:sp>
          <p:nvSpPr>
            <p:cNvPr id="21" name="Rectangle 5"/>
            <p:cNvSpPr>
              <a:spLocks noChangeArrowheads="1"/>
            </p:cNvSpPr>
            <p:nvPr/>
          </p:nvSpPr>
          <p:spPr bwMode="auto">
            <a:xfrm>
              <a:off x="6624736" y="4509120"/>
              <a:ext cx="2051720" cy="708528"/>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Recommendation</a:t>
              </a:r>
            </a:p>
            <a:p>
              <a:pPr eaLnBrk="0" hangingPunct="0"/>
              <a:r>
                <a:rPr lang="en-US" sz="2000" dirty="0">
                  <a:solidFill>
                    <a:schemeClr val="tx1"/>
                  </a:solidFill>
                  <a:latin typeface="Calibri"/>
                  <a:cs typeface="Calibri"/>
                </a:rPr>
                <a:t>list</a:t>
              </a:r>
            </a:p>
          </p:txBody>
        </p:sp>
      </p:grpSp>
      <p:sp>
        <p:nvSpPr>
          <p:cNvPr id="6" name="Rectangle 5">
            <a:extLst>
              <a:ext uri="{FF2B5EF4-FFF2-40B4-BE49-F238E27FC236}">
                <a16:creationId xmlns:a16="http://schemas.microsoft.com/office/drawing/2014/main" id="{8B265ED8-18EA-EA46-841B-6BBFDC74A78F}"/>
              </a:ext>
            </a:extLst>
          </p:cNvPr>
          <p:cNvSpPr/>
          <p:nvPr/>
        </p:nvSpPr>
        <p:spPr>
          <a:xfrm>
            <a:off x="4786928" y="5707201"/>
            <a:ext cx="2994474" cy="461665"/>
          </a:xfrm>
          <a:prstGeom prst="rect">
            <a:avLst/>
          </a:prstGeom>
        </p:spPr>
        <p:txBody>
          <a:bodyPr wrap="none">
            <a:spAutoFit/>
          </a:bodyPr>
          <a:lstStyle/>
          <a:p>
            <a:r>
              <a:rPr lang="en-GB" sz="2400" b="1" dirty="0">
                <a:latin typeface="Calibri" panose="020F0502020204030204" pitchFamily="34" charset="0"/>
                <a:cs typeface="Calibri" panose="020F0502020204030204" pitchFamily="34" charset="0"/>
              </a:rPr>
              <a:t>Collaborative Filtering</a:t>
            </a:r>
            <a:endParaRPr lang="en-US"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861671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25FA1-9151-7B4A-B1A7-0A13BC7EBC19}"/>
              </a:ext>
            </a:extLst>
          </p:cNvPr>
          <p:cNvSpPr>
            <a:spLocks noGrp="1"/>
          </p:cNvSpPr>
          <p:nvPr>
            <p:ph type="title"/>
          </p:nvPr>
        </p:nvSpPr>
        <p:spPr/>
        <p:txBody>
          <a:bodyPr/>
          <a:lstStyle/>
          <a:p>
            <a:r>
              <a:rPr lang="en-US" dirty="0"/>
              <a:t>2.4 SLIM, Sparse Linear Methods</a:t>
            </a:r>
          </a:p>
        </p:txBody>
      </p:sp>
      <p:sp>
        <p:nvSpPr>
          <p:cNvPr id="3" name="Content Placeholder 2">
            <a:extLst>
              <a:ext uri="{FF2B5EF4-FFF2-40B4-BE49-F238E27FC236}">
                <a16:creationId xmlns:a16="http://schemas.microsoft.com/office/drawing/2014/main" id="{D6D34F23-EFA7-4247-98AB-EA38BB81F39F}"/>
              </a:ext>
            </a:extLst>
          </p:cNvPr>
          <p:cNvSpPr>
            <a:spLocks noGrp="1"/>
          </p:cNvSpPr>
          <p:nvPr>
            <p:ph idx="1"/>
          </p:nvPr>
        </p:nvSpPr>
        <p:spPr/>
        <p:txBody>
          <a:bodyPr/>
          <a:lstStyle/>
          <a:p>
            <a:r>
              <a:rPr lang="en-US" sz="2800" dirty="0"/>
              <a:t>Idea: model item-item relationship directly, without explicitly representing users</a:t>
            </a:r>
          </a:p>
          <a:p>
            <a:pPr marL="457200" indent="-457200">
              <a:buFontTx/>
              <a:buChar char="-"/>
            </a:pPr>
            <a:r>
              <a:rPr lang="en-US" sz="2800" dirty="0"/>
              <a:t>Items with similar ratings have similar representation</a:t>
            </a:r>
          </a:p>
          <a:p>
            <a:pPr marL="457200" indent="-457200">
              <a:buFontTx/>
              <a:buChar char="-"/>
            </a:pPr>
            <a:r>
              <a:rPr lang="en-US" sz="2800" dirty="0"/>
              <a:t>Compute their ratings as linear combination from a few samples -&gt; sparse</a:t>
            </a:r>
          </a:p>
          <a:p>
            <a:pPr marL="457200" indent="-457200">
              <a:buFontTx/>
              <a:buChar char="-"/>
            </a:pPr>
            <a:r>
              <a:rPr lang="en-US" sz="2800" dirty="0"/>
              <a:t>Avoids construction of large user-item matrix</a:t>
            </a:r>
          </a:p>
          <a:p>
            <a:endParaRPr lang="en-US" sz="2800" dirty="0"/>
          </a:p>
          <a:p>
            <a:pPr marL="457200" indent="-457200">
              <a:buFontTx/>
              <a:buChar char="-"/>
            </a:pPr>
            <a:endParaRPr lang="en-US" sz="2800" dirty="0"/>
          </a:p>
        </p:txBody>
      </p:sp>
      <p:sp>
        <p:nvSpPr>
          <p:cNvPr id="4" name="Footer Placeholder 3">
            <a:extLst>
              <a:ext uri="{FF2B5EF4-FFF2-40B4-BE49-F238E27FC236}">
                <a16:creationId xmlns:a16="http://schemas.microsoft.com/office/drawing/2014/main" id="{3BA52BFF-BA96-5942-81CB-424C95567951}"/>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495844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EF71B-E988-E243-B4E2-F54E30E79597}"/>
              </a:ext>
            </a:extLst>
          </p:cNvPr>
          <p:cNvSpPr>
            <a:spLocks noGrp="1"/>
          </p:cNvSpPr>
          <p:nvPr>
            <p:ph type="title"/>
          </p:nvPr>
        </p:nvSpPr>
        <p:spPr/>
        <p:txBody>
          <a:bodyPr/>
          <a:lstStyle/>
          <a:p>
            <a:r>
              <a:rPr lang="en-US" dirty="0"/>
              <a:t>Example</a:t>
            </a:r>
          </a:p>
        </p:txBody>
      </p:sp>
      <p:sp>
        <p:nvSpPr>
          <p:cNvPr id="4" name="Footer Placeholder 3">
            <a:extLst>
              <a:ext uri="{FF2B5EF4-FFF2-40B4-BE49-F238E27FC236}">
                <a16:creationId xmlns:a16="http://schemas.microsoft.com/office/drawing/2014/main" id="{95CFA2CC-DC73-1040-833D-99D66970D984}"/>
              </a:ext>
            </a:extLst>
          </p:cNvPr>
          <p:cNvSpPr>
            <a:spLocks noGrp="1"/>
          </p:cNvSpPr>
          <p:nvPr>
            <p:ph type="ftr" sz="quarter" idx="10"/>
          </p:nvPr>
        </p:nvSpPr>
        <p:spPr/>
        <p:txBody>
          <a:bodyPr/>
          <a:lstStyle/>
          <a:p>
            <a:r>
              <a:rPr lang="fr-CH">
                <a:latin typeface="Calibri" panose="020F0502020204030204" pitchFamily="34" charset="0"/>
                <a:cs typeface="Calibri" panose="020F0502020204030204" pitchFamily="34" charset="0"/>
              </a:rPr>
              <a:t>©2024, Karl Aberer, EPFL-IC, Laboratoire de systèmes d'informations répartis </a:t>
            </a:r>
            <a:endParaRPr lang="en-GB" dirty="0">
              <a:latin typeface="Calibri" panose="020F0502020204030204" pitchFamily="34" charset="0"/>
              <a:cs typeface="Calibri" panose="020F0502020204030204" pitchFamily="34" charset="0"/>
            </a:endParaRPr>
          </a:p>
        </p:txBody>
      </p:sp>
      <p:graphicFrame>
        <p:nvGraphicFramePr>
          <p:cNvPr id="5" name="Table 4">
            <a:extLst>
              <a:ext uri="{FF2B5EF4-FFF2-40B4-BE49-F238E27FC236}">
                <a16:creationId xmlns:a16="http://schemas.microsoft.com/office/drawing/2014/main" id="{019D9C4E-E4F8-864F-8606-16F1BB421A4C}"/>
              </a:ext>
            </a:extLst>
          </p:cNvPr>
          <p:cNvGraphicFramePr>
            <a:graphicFrameLocks noGrp="1"/>
          </p:cNvGraphicFramePr>
          <p:nvPr>
            <p:extLst>
              <p:ext uri="{D42A27DB-BD31-4B8C-83A1-F6EECF244321}">
                <p14:modId xmlns:p14="http://schemas.microsoft.com/office/powerpoint/2010/main" val="4179995835"/>
              </p:ext>
            </p:extLst>
          </p:nvPr>
        </p:nvGraphicFramePr>
        <p:xfrm>
          <a:off x="38100" y="1772816"/>
          <a:ext cx="609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endParaRPr lang="en-GB" dirty="0">
                        <a:latin typeface="Calibri"/>
                        <a:cs typeface="Calibri"/>
                      </a:endParaRPr>
                    </a:p>
                  </a:txBody>
                  <a:tcPr/>
                </a:tc>
                <a:tc>
                  <a:txBody>
                    <a:bodyPr/>
                    <a:lstStyle/>
                    <a:p>
                      <a:r>
                        <a:rPr lang="en-GB" dirty="0">
                          <a:latin typeface="Calibri"/>
                          <a:cs typeface="Calibri"/>
                        </a:rPr>
                        <a:t>Item 1</a:t>
                      </a:r>
                    </a:p>
                  </a:txBody>
                  <a:tcPr/>
                </a:tc>
                <a:tc>
                  <a:txBody>
                    <a:bodyPr/>
                    <a:lstStyle/>
                    <a:p>
                      <a:r>
                        <a:rPr lang="en-GB" dirty="0">
                          <a:latin typeface="Calibri"/>
                          <a:cs typeface="Calibri"/>
                        </a:rPr>
                        <a:t>Item 2</a:t>
                      </a:r>
                    </a:p>
                  </a:txBody>
                  <a:tcPr/>
                </a:tc>
                <a:tc>
                  <a:txBody>
                    <a:bodyPr/>
                    <a:lstStyle/>
                    <a:p>
                      <a:r>
                        <a:rPr lang="en-GB" dirty="0">
                          <a:latin typeface="Calibri"/>
                          <a:cs typeface="Calibri"/>
                        </a:rPr>
                        <a:t>Item 3</a:t>
                      </a:r>
                    </a:p>
                  </a:txBody>
                  <a:tcPr/>
                </a:tc>
                <a:tc>
                  <a:txBody>
                    <a:bodyPr/>
                    <a:lstStyle/>
                    <a:p>
                      <a:r>
                        <a:rPr lang="en-GB" dirty="0">
                          <a:latin typeface="Calibri"/>
                          <a:cs typeface="Calibri"/>
                        </a:rPr>
                        <a:t>Item 4</a:t>
                      </a:r>
                    </a:p>
                  </a:txBody>
                  <a:tcPr/>
                </a:tc>
                <a:tc>
                  <a:txBody>
                    <a:bodyPr/>
                    <a:lstStyle/>
                    <a:p>
                      <a:r>
                        <a:rPr lang="en-GB" dirty="0">
                          <a:latin typeface="Calibri"/>
                          <a:cs typeface="Calibri"/>
                        </a:rPr>
                        <a:t>Item 5</a:t>
                      </a:r>
                    </a:p>
                  </a:txBody>
                  <a:tcPr/>
                </a:tc>
                <a:extLst>
                  <a:ext uri="{0D108BD9-81ED-4DB2-BD59-A6C34878D82A}">
                    <a16:rowId xmlns:a16="http://schemas.microsoft.com/office/drawing/2014/main" val="10000"/>
                  </a:ext>
                </a:extLst>
              </a:tr>
              <a:tr h="370840">
                <a:tc>
                  <a:txBody>
                    <a:bodyPr/>
                    <a:lstStyle/>
                    <a:p>
                      <a:r>
                        <a:rPr lang="en-GB" dirty="0">
                          <a:latin typeface="Calibri"/>
                          <a:cs typeface="Calibri"/>
                        </a:rPr>
                        <a:t>U</a:t>
                      </a:r>
                    </a:p>
                  </a:txBody>
                  <a:tcPr/>
                </a:tc>
                <a:tc>
                  <a:txBody>
                    <a:bodyPr/>
                    <a:lstStyle/>
                    <a:p>
                      <a:r>
                        <a:rPr lang="en-GB" dirty="0">
                          <a:latin typeface="Calibri"/>
                          <a:cs typeface="Calibri"/>
                        </a:rPr>
                        <a:t>5</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4</a:t>
                      </a:r>
                    </a:p>
                  </a:txBody>
                  <a:tcPr/>
                </a:tc>
                <a:tc>
                  <a:txBody>
                    <a:bodyPr/>
                    <a:lstStyle/>
                    <a:p>
                      <a:pPr marL="0" algn="l" defTabSz="914400" rtl="0" eaLnBrk="1" latinLnBrk="0" hangingPunct="1"/>
                      <a:r>
                        <a:rPr lang="en-GB" sz="1800" kern="1200" dirty="0">
                          <a:solidFill>
                            <a:schemeClr val="dk1"/>
                          </a:solidFill>
                          <a:latin typeface="Calibri"/>
                          <a:ea typeface="+mn-ea"/>
                          <a:cs typeface="Calibri"/>
                        </a:rPr>
                        <a:t>5</a:t>
                      </a:r>
                    </a:p>
                  </a:txBody>
                  <a:tcPr>
                    <a:solidFill>
                      <a:srgbClr val="FFCC66"/>
                    </a:solidFill>
                  </a:tcPr>
                </a:tc>
                <a:extLst>
                  <a:ext uri="{0D108BD9-81ED-4DB2-BD59-A6C34878D82A}">
                    <a16:rowId xmlns:a16="http://schemas.microsoft.com/office/drawing/2014/main" val="10001"/>
                  </a:ext>
                </a:extLst>
              </a:tr>
              <a:tr h="370840">
                <a:tc>
                  <a:txBody>
                    <a:bodyPr/>
                    <a:lstStyle/>
                    <a:p>
                      <a:r>
                        <a:rPr lang="en-GB" dirty="0">
                          <a:latin typeface="Calibri"/>
                          <a:cs typeface="Calibri"/>
                        </a:rPr>
                        <a:t>User 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2</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70840">
                <a:tc>
                  <a:txBody>
                    <a:bodyPr/>
                    <a:lstStyle/>
                    <a:p>
                      <a:r>
                        <a:rPr lang="en-GB" dirty="0">
                          <a:latin typeface="Calibri"/>
                          <a:cs typeface="Calibri"/>
                        </a:rPr>
                        <a:t>User 2</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5</a:t>
                      </a:r>
                    </a:p>
                  </a:txBody>
                  <a:tcPr/>
                </a:tc>
                <a:extLst>
                  <a:ext uri="{0D108BD9-81ED-4DB2-BD59-A6C34878D82A}">
                    <a16:rowId xmlns:a16="http://schemas.microsoft.com/office/drawing/2014/main" val="10003"/>
                  </a:ext>
                </a:extLst>
              </a:tr>
              <a:tr h="370840">
                <a:tc>
                  <a:txBody>
                    <a:bodyPr/>
                    <a:lstStyle/>
                    <a:p>
                      <a:r>
                        <a:rPr lang="en-GB" dirty="0">
                          <a:latin typeface="Calibri"/>
                          <a:cs typeface="Calibri"/>
                        </a:rPr>
                        <a:t>User 3</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4</a:t>
                      </a:r>
                    </a:p>
                  </a:txBody>
                  <a:tcPr/>
                </a:tc>
                <a:extLst>
                  <a:ext uri="{0D108BD9-81ED-4DB2-BD59-A6C34878D82A}">
                    <a16:rowId xmlns:a16="http://schemas.microsoft.com/office/drawing/2014/main" val="10004"/>
                  </a:ext>
                </a:extLst>
              </a:tr>
              <a:tr h="370840">
                <a:tc>
                  <a:txBody>
                    <a:bodyPr/>
                    <a:lstStyle/>
                    <a:p>
                      <a:r>
                        <a:rPr lang="en-GB" dirty="0">
                          <a:latin typeface="Calibri"/>
                          <a:cs typeface="Calibri"/>
                        </a:rPr>
                        <a:t>User 4</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tc>
                  <a:txBody>
                    <a:bodyPr/>
                    <a:lstStyle/>
                    <a:p>
                      <a:r>
                        <a:rPr lang="en-GB" dirty="0">
                          <a:latin typeface="Calibri"/>
                          <a:cs typeface="Calibri"/>
                        </a:rPr>
                        <a:t>1</a:t>
                      </a:r>
                    </a:p>
                  </a:txBody>
                  <a:tcPr/>
                </a:tc>
                <a:extLst>
                  <a:ext uri="{0D108BD9-81ED-4DB2-BD59-A6C34878D82A}">
                    <a16:rowId xmlns:a16="http://schemas.microsoft.com/office/drawing/2014/main" val="10005"/>
                  </a:ext>
                </a:extLst>
              </a:tr>
            </a:tbl>
          </a:graphicData>
        </a:graphic>
      </p:graphicFrame>
      <p:sp>
        <p:nvSpPr>
          <p:cNvPr id="6" name="TextBox 5">
            <a:extLst>
              <a:ext uri="{FF2B5EF4-FFF2-40B4-BE49-F238E27FC236}">
                <a16:creationId xmlns:a16="http://schemas.microsoft.com/office/drawing/2014/main" id="{EA525AC1-C7B8-BC4C-830F-945FF8EE26B1}"/>
              </a:ext>
            </a:extLst>
          </p:cNvPr>
          <p:cNvSpPr txBox="1"/>
          <p:nvPr/>
        </p:nvSpPr>
        <p:spPr>
          <a:xfrm>
            <a:off x="467544" y="1249596"/>
            <a:ext cx="380232"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R</a:t>
            </a:r>
          </a:p>
        </p:txBody>
      </p:sp>
      <p:graphicFrame>
        <p:nvGraphicFramePr>
          <p:cNvPr id="7" name="Table 6">
            <a:extLst>
              <a:ext uri="{FF2B5EF4-FFF2-40B4-BE49-F238E27FC236}">
                <a16:creationId xmlns:a16="http://schemas.microsoft.com/office/drawing/2014/main" id="{C3ECDEB8-A6D5-5048-9618-848EE6DBFDA7}"/>
              </a:ext>
            </a:extLst>
          </p:cNvPr>
          <p:cNvGraphicFramePr>
            <a:graphicFrameLocks noGrp="1"/>
          </p:cNvGraphicFramePr>
          <p:nvPr>
            <p:extLst>
              <p:ext uri="{D42A27DB-BD31-4B8C-83A1-F6EECF244321}">
                <p14:modId xmlns:p14="http://schemas.microsoft.com/office/powerpoint/2010/main" val="1832017151"/>
              </p:ext>
            </p:extLst>
          </p:nvPr>
        </p:nvGraphicFramePr>
        <p:xfrm>
          <a:off x="6504208" y="1772816"/>
          <a:ext cx="101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355691244"/>
                    </a:ext>
                  </a:extLst>
                </a:gridCol>
              </a:tblGrid>
              <a:tr h="370840">
                <a:tc>
                  <a:txBody>
                    <a:bodyPr/>
                    <a:lstStyle/>
                    <a:p>
                      <a:r>
                        <a:rPr lang="en-GB" dirty="0">
                          <a:latin typeface="Calibri"/>
                          <a:cs typeface="Calibri"/>
                        </a:rPr>
                        <a:t>Id 5</a:t>
                      </a:r>
                    </a:p>
                  </a:txBody>
                  <a:tcPr/>
                </a:tc>
                <a:extLst>
                  <a:ext uri="{0D108BD9-81ED-4DB2-BD59-A6C34878D82A}">
                    <a16:rowId xmlns:a16="http://schemas.microsoft.com/office/drawing/2014/main" val="2059165073"/>
                  </a:ext>
                </a:extLst>
              </a:tr>
              <a:tr h="370840">
                <a:tc>
                  <a:txBody>
                    <a:bodyPr/>
                    <a:lstStyle/>
                    <a:p>
                      <a:pPr marL="0" algn="l" defTabSz="914400" rtl="0" eaLnBrk="1" latinLnBrk="0" hangingPunct="1"/>
                      <a:r>
                        <a:rPr lang="en-GB" sz="1800" kern="1200" dirty="0">
                          <a:solidFill>
                            <a:schemeClr val="dk1"/>
                          </a:solidFill>
                          <a:latin typeface="Calibri"/>
                          <a:ea typeface="+mn-ea"/>
                          <a:cs typeface="Calibri"/>
                        </a:rPr>
                        <a:t>0</a:t>
                      </a:r>
                    </a:p>
                  </a:txBody>
                  <a:tcPr/>
                </a:tc>
                <a:extLst>
                  <a:ext uri="{0D108BD9-81ED-4DB2-BD59-A6C34878D82A}">
                    <a16:rowId xmlns:a16="http://schemas.microsoft.com/office/drawing/2014/main" val="1290670049"/>
                  </a:ext>
                </a:extLst>
              </a:tr>
              <a:tr h="370840">
                <a:tc>
                  <a:txBody>
                    <a:bodyPr/>
                    <a:lstStyle/>
                    <a:p>
                      <a:r>
                        <a:rPr lang="en-GB" dirty="0">
                          <a:latin typeface="Calibri"/>
                          <a:cs typeface="Calibri"/>
                        </a:rPr>
                        <a:t>0</a:t>
                      </a:r>
                    </a:p>
                  </a:txBody>
                  <a:tcPr/>
                </a:tc>
                <a:extLst>
                  <a:ext uri="{0D108BD9-81ED-4DB2-BD59-A6C34878D82A}">
                    <a16:rowId xmlns:a16="http://schemas.microsoft.com/office/drawing/2014/main" val="702861051"/>
                  </a:ext>
                </a:extLst>
              </a:tr>
              <a:tr h="370840">
                <a:tc>
                  <a:txBody>
                    <a:bodyPr/>
                    <a:lstStyle/>
                    <a:p>
                      <a:r>
                        <a:rPr lang="en-GB" dirty="0">
                          <a:latin typeface="Calibri"/>
                          <a:cs typeface="Calibri"/>
                        </a:rPr>
                        <a:t>0</a:t>
                      </a:r>
                    </a:p>
                  </a:txBody>
                  <a:tcPr/>
                </a:tc>
                <a:extLst>
                  <a:ext uri="{0D108BD9-81ED-4DB2-BD59-A6C34878D82A}">
                    <a16:rowId xmlns:a16="http://schemas.microsoft.com/office/drawing/2014/main" val="339136837"/>
                  </a:ext>
                </a:extLst>
              </a:tr>
              <a:tr h="370840">
                <a:tc>
                  <a:txBody>
                    <a:bodyPr/>
                    <a:lstStyle/>
                    <a:p>
                      <a:r>
                        <a:rPr lang="en-GB" dirty="0">
                          <a:latin typeface="Calibri"/>
                          <a:cs typeface="Calibri"/>
                        </a:rPr>
                        <a:t>0</a:t>
                      </a:r>
                    </a:p>
                  </a:txBody>
                  <a:tcPr/>
                </a:tc>
                <a:extLst>
                  <a:ext uri="{0D108BD9-81ED-4DB2-BD59-A6C34878D82A}">
                    <a16:rowId xmlns:a16="http://schemas.microsoft.com/office/drawing/2014/main" val="1296810145"/>
                  </a:ext>
                </a:extLst>
              </a:tr>
              <a:tr h="370840">
                <a:tc>
                  <a:txBody>
                    <a:bodyPr/>
                    <a:lstStyle/>
                    <a:p>
                      <a:r>
                        <a:rPr lang="en-GB" dirty="0">
                          <a:latin typeface="Calibri"/>
                          <a:cs typeface="Calibri"/>
                        </a:rPr>
                        <a:t>1</a:t>
                      </a:r>
                    </a:p>
                  </a:txBody>
                  <a:tcPr/>
                </a:tc>
                <a:extLst>
                  <a:ext uri="{0D108BD9-81ED-4DB2-BD59-A6C34878D82A}">
                    <a16:rowId xmlns:a16="http://schemas.microsoft.com/office/drawing/2014/main" val="2898799940"/>
                  </a:ext>
                </a:extLst>
              </a:tr>
            </a:tbl>
          </a:graphicData>
        </a:graphic>
      </p:graphicFrame>
      <p:sp>
        <p:nvSpPr>
          <p:cNvPr id="9" name="Rectangle 8">
            <a:extLst>
              <a:ext uri="{FF2B5EF4-FFF2-40B4-BE49-F238E27FC236}">
                <a16:creationId xmlns:a16="http://schemas.microsoft.com/office/drawing/2014/main" id="{73BCC172-0528-D84D-A45E-09690D246B2D}"/>
              </a:ext>
            </a:extLst>
          </p:cNvPr>
          <p:cNvSpPr/>
          <p:nvPr/>
        </p:nvSpPr>
        <p:spPr>
          <a:xfrm>
            <a:off x="611560" y="4437112"/>
            <a:ext cx="7595028" cy="1815882"/>
          </a:xfrm>
          <a:prstGeom prst="rect">
            <a:avLst/>
          </a:prstGeom>
        </p:spPr>
        <p:txBody>
          <a:bodyPr wrap="none">
            <a:spAutoFit/>
          </a:bodyPr>
          <a:lstStyle/>
          <a:p>
            <a:pPr algn="l"/>
            <a:r>
              <a:rPr lang="en-US" sz="2800" dirty="0">
                <a:latin typeface="Calibri" panose="020F0502020204030204" pitchFamily="34" charset="0"/>
                <a:cs typeface="Calibri" panose="020F0502020204030204" pitchFamily="34" charset="0"/>
              </a:rPr>
              <a:t>Recovering approximate ratings for item 5 using w</a:t>
            </a:r>
            <a:r>
              <a:rPr lang="en-US" sz="2800" baseline="-25000" dirty="0">
                <a:latin typeface="Calibri" panose="020F0502020204030204" pitchFamily="34" charset="0"/>
                <a:cs typeface="Calibri" panose="020F0502020204030204" pitchFamily="34" charset="0"/>
              </a:rPr>
              <a:t>5</a:t>
            </a:r>
            <a:endParaRPr lang="en-US" sz="2800" dirty="0">
              <a:latin typeface="Calibri" panose="020F0502020204030204" pitchFamily="34" charset="0"/>
              <a:cs typeface="Calibri" panose="020F0502020204030204" pitchFamily="34" charset="0"/>
            </a:endParaRPr>
          </a:p>
          <a:p>
            <a:pPr algn="l"/>
            <a:r>
              <a:rPr lang="en-US" sz="2800" dirty="0">
                <a:latin typeface="Calibri" panose="020F0502020204030204" pitchFamily="34" charset="0"/>
                <a:cs typeface="Calibri" panose="020F0502020204030204" pitchFamily="34" charset="0"/>
              </a:rPr>
              <a:t>U: 		0.6*5 + 0.4*4 = 4.6</a:t>
            </a:r>
          </a:p>
          <a:p>
            <a:pPr algn="l"/>
            <a:r>
              <a:rPr lang="en-US" sz="2800" dirty="0">
                <a:latin typeface="Calibri" panose="020F0502020204030204" pitchFamily="34" charset="0"/>
                <a:cs typeface="Calibri" panose="020F0502020204030204" pitchFamily="34" charset="0"/>
              </a:rPr>
              <a:t>User 1: 	0.6*3 + 0.4*3 = 3</a:t>
            </a:r>
          </a:p>
          <a:p>
            <a:pPr algn="l"/>
            <a:r>
              <a:rPr lang="en-US" sz="2800" dirty="0">
                <a:latin typeface="Calibri" panose="020F0502020204030204" pitchFamily="34" charset="0"/>
                <a:cs typeface="Calibri" panose="020F0502020204030204" pitchFamily="34" charset="0"/>
              </a:rPr>
              <a:t>User 2:	0.6*4 + 0.4*3 =  3.6 …</a:t>
            </a:r>
          </a:p>
        </p:txBody>
      </p:sp>
      <p:graphicFrame>
        <p:nvGraphicFramePr>
          <p:cNvPr id="10" name="Table 9">
            <a:extLst>
              <a:ext uri="{FF2B5EF4-FFF2-40B4-BE49-F238E27FC236}">
                <a16:creationId xmlns:a16="http://schemas.microsoft.com/office/drawing/2014/main" id="{4BB3CC15-8FEF-9248-930C-89548F719F20}"/>
              </a:ext>
            </a:extLst>
          </p:cNvPr>
          <p:cNvGraphicFramePr>
            <a:graphicFrameLocks noGrp="1"/>
          </p:cNvGraphicFramePr>
          <p:nvPr>
            <p:extLst>
              <p:ext uri="{D42A27DB-BD31-4B8C-83A1-F6EECF244321}">
                <p14:modId xmlns:p14="http://schemas.microsoft.com/office/powerpoint/2010/main" val="3231340977"/>
              </p:ext>
            </p:extLst>
          </p:nvPr>
        </p:nvGraphicFramePr>
        <p:xfrm>
          <a:off x="7950200" y="1781378"/>
          <a:ext cx="101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355691244"/>
                    </a:ext>
                  </a:extLst>
                </a:gridCol>
              </a:tblGrid>
              <a:tr h="370840">
                <a:tc>
                  <a:txBody>
                    <a:bodyPr/>
                    <a:lstStyle/>
                    <a:p>
                      <a:r>
                        <a:rPr lang="en-GB" dirty="0">
                          <a:latin typeface="Calibri"/>
                          <a:cs typeface="Calibri"/>
                        </a:rPr>
                        <a:t>w 5</a:t>
                      </a:r>
                    </a:p>
                  </a:txBody>
                  <a:tcPr/>
                </a:tc>
                <a:extLst>
                  <a:ext uri="{0D108BD9-81ED-4DB2-BD59-A6C34878D82A}">
                    <a16:rowId xmlns:a16="http://schemas.microsoft.com/office/drawing/2014/main" val="2059165073"/>
                  </a:ext>
                </a:extLst>
              </a:tr>
              <a:tr h="370840">
                <a:tc>
                  <a:txBody>
                    <a:bodyPr/>
                    <a:lstStyle/>
                    <a:p>
                      <a:pPr marL="0" algn="l" defTabSz="914400" rtl="0" eaLnBrk="1" latinLnBrk="0" hangingPunct="1"/>
                      <a:r>
                        <a:rPr lang="en-GB" sz="1800" kern="1200" dirty="0">
                          <a:solidFill>
                            <a:schemeClr val="dk1"/>
                          </a:solidFill>
                          <a:latin typeface="Calibri"/>
                          <a:ea typeface="+mn-ea"/>
                          <a:cs typeface="Calibri"/>
                        </a:rPr>
                        <a:t>0.6</a:t>
                      </a:r>
                    </a:p>
                  </a:txBody>
                  <a:tcPr/>
                </a:tc>
                <a:extLst>
                  <a:ext uri="{0D108BD9-81ED-4DB2-BD59-A6C34878D82A}">
                    <a16:rowId xmlns:a16="http://schemas.microsoft.com/office/drawing/2014/main" val="1290670049"/>
                  </a:ext>
                </a:extLst>
              </a:tr>
              <a:tr h="370840">
                <a:tc>
                  <a:txBody>
                    <a:bodyPr/>
                    <a:lstStyle/>
                    <a:p>
                      <a:r>
                        <a:rPr lang="en-GB" dirty="0">
                          <a:latin typeface="Calibri"/>
                          <a:cs typeface="Calibri"/>
                        </a:rPr>
                        <a:t>0</a:t>
                      </a:r>
                    </a:p>
                  </a:txBody>
                  <a:tcPr/>
                </a:tc>
                <a:extLst>
                  <a:ext uri="{0D108BD9-81ED-4DB2-BD59-A6C34878D82A}">
                    <a16:rowId xmlns:a16="http://schemas.microsoft.com/office/drawing/2014/main" val="702861051"/>
                  </a:ext>
                </a:extLst>
              </a:tr>
              <a:tr h="370840">
                <a:tc>
                  <a:txBody>
                    <a:bodyPr/>
                    <a:lstStyle/>
                    <a:p>
                      <a:r>
                        <a:rPr lang="en-GB" dirty="0">
                          <a:latin typeface="Calibri"/>
                          <a:cs typeface="Calibri"/>
                        </a:rPr>
                        <a:t>0</a:t>
                      </a:r>
                    </a:p>
                  </a:txBody>
                  <a:tcPr/>
                </a:tc>
                <a:extLst>
                  <a:ext uri="{0D108BD9-81ED-4DB2-BD59-A6C34878D82A}">
                    <a16:rowId xmlns:a16="http://schemas.microsoft.com/office/drawing/2014/main" val="339136837"/>
                  </a:ext>
                </a:extLst>
              </a:tr>
              <a:tr h="370840">
                <a:tc>
                  <a:txBody>
                    <a:bodyPr/>
                    <a:lstStyle/>
                    <a:p>
                      <a:r>
                        <a:rPr lang="en-GB" dirty="0">
                          <a:latin typeface="Calibri"/>
                          <a:cs typeface="Calibri"/>
                        </a:rPr>
                        <a:t>0.4</a:t>
                      </a:r>
                    </a:p>
                  </a:txBody>
                  <a:tcPr/>
                </a:tc>
                <a:extLst>
                  <a:ext uri="{0D108BD9-81ED-4DB2-BD59-A6C34878D82A}">
                    <a16:rowId xmlns:a16="http://schemas.microsoft.com/office/drawing/2014/main" val="1296810145"/>
                  </a:ext>
                </a:extLst>
              </a:tr>
              <a:tr h="370840">
                <a:tc>
                  <a:txBody>
                    <a:bodyPr/>
                    <a:lstStyle/>
                    <a:p>
                      <a:r>
                        <a:rPr lang="en-GB" dirty="0">
                          <a:latin typeface="Calibri"/>
                          <a:cs typeface="Calibri"/>
                        </a:rPr>
                        <a:t>0</a:t>
                      </a:r>
                    </a:p>
                  </a:txBody>
                  <a:tcPr/>
                </a:tc>
                <a:extLst>
                  <a:ext uri="{0D108BD9-81ED-4DB2-BD59-A6C34878D82A}">
                    <a16:rowId xmlns:a16="http://schemas.microsoft.com/office/drawing/2014/main" val="2898799940"/>
                  </a:ext>
                </a:extLst>
              </a:tr>
            </a:tbl>
          </a:graphicData>
        </a:graphic>
      </p:graphicFrame>
      <p:sp>
        <p:nvSpPr>
          <p:cNvPr id="3" name="TextBox 2">
            <a:extLst>
              <a:ext uri="{FF2B5EF4-FFF2-40B4-BE49-F238E27FC236}">
                <a16:creationId xmlns:a16="http://schemas.microsoft.com/office/drawing/2014/main" id="{AC609240-0EE8-5547-BFFA-623938AF3CEC}"/>
              </a:ext>
            </a:extLst>
          </p:cNvPr>
          <p:cNvSpPr txBox="1"/>
          <p:nvPr/>
        </p:nvSpPr>
        <p:spPr>
          <a:xfrm>
            <a:off x="6228184" y="1219200"/>
            <a:ext cx="1553182" cy="4616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Optimal vector to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recover original rating</a:t>
            </a:r>
          </a:p>
        </p:txBody>
      </p:sp>
      <p:sp>
        <p:nvSpPr>
          <p:cNvPr id="11" name="TextBox 10">
            <a:extLst>
              <a:ext uri="{FF2B5EF4-FFF2-40B4-BE49-F238E27FC236}">
                <a16:creationId xmlns:a16="http://schemas.microsoft.com/office/drawing/2014/main" id="{4789CFE2-C829-CD4C-83BF-6F778D873968}"/>
              </a:ext>
            </a:extLst>
          </p:cNvPr>
          <p:cNvSpPr txBox="1"/>
          <p:nvPr/>
        </p:nvSpPr>
        <p:spPr>
          <a:xfrm>
            <a:off x="7681609" y="1219199"/>
            <a:ext cx="1553182" cy="4616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Sparse vector to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recover original rating</a:t>
            </a:r>
          </a:p>
        </p:txBody>
      </p:sp>
    </p:spTree>
    <p:extLst>
      <p:ext uri="{BB962C8B-B14F-4D97-AF65-F5344CB8AC3E}">
        <p14:creationId xmlns:p14="http://schemas.microsoft.com/office/powerpoint/2010/main" val="10450397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F2717-59BF-58B0-7805-122ECBA9F85B}"/>
              </a:ext>
            </a:extLst>
          </p:cNvPr>
          <p:cNvSpPr>
            <a:spLocks noGrp="1"/>
          </p:cNvSpPr>
          <p:nvPr>
            <p:ph type="title"/>
          </p:nvPr>
        </p:nvSpPr>
        <p:spPr/>
        <p:txBody>
          <a:bodyPr/>
          <a:lstStyle/>
          <a:p>
            <a:r>
              <a:rPr lang="en-CH" dirty="0"/>
              <a:t>Weight Aggregation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60D67F-31C5-EF8A-45D8-223014E96AA3}"/>
                  </a:ext>
                </a:extLst>
              </p:cNvPr>
              <p:cNvSpPr>
                <a:spLocks noGrp="1"/>
              </p:cNvSpPr>
              <p:nvPr>
                <p:ph idx="1"/>
              </p:nvPr>
            </p:nvSpPr>
            <p:spPr/>
            <p:txBody>
              <a:bodyPr/>
              <a:lstStyle/>
              <a:p>
                <a:r>
                  <a:rPr lang="en-US" sz="3200" dirty="0"/>
                  <a:t>Approximate the Rating Matrix </a:t>
                </a:r>
                <a14:m>
                  <m:oMath xmlns:m="http://schemas.openxmlformats.org/officeDocument/2006/math">
                    <m:r>
                      <a:rPr lang="fr-CH" sz="3200" i="1">
                        <a:latin typeface="Cambria Math" panose="02040503050406030204" pitchFamily="18" charset="0"/>
                      </a:rPr>
                      <m:t>𝑅</m:t>
                    </m:r>
                  </m:oMath>
                </a14:m>
                <a:r>
                  <a:rPr lang="en-US" sz="3200" dirty="0"/>
                  <a:t> with dimension </a:t>
                </a:r>
                <a14:m>
                  <m:oMath xmlns:m="http://schemas.openxmlformats.org/officeDocument/2006/math">
                    <m:d>
                      <m:dPr>
                        <m:begChr m:val="|"/>
                        <m:endChr m:val="|"/>
                        <m:ctrlPr>
                          <a:rPr lang="en-US" sz="3200" i="1">
                            <a:latin typeface="Cambria Math" panose="02040503050406030204" pitchFamily="18" charset="0"/>
                          </a:rPr>
                        </m:ctrlPr>
                      </m:dPr>
                      <m:e>
                        <m:r>
                          <a:rPr lang="fr-CH" sz="3200" i="1">
                            <a:latin typeface="Cambria Math" panose="02040503050406030204" pitchFamily="18" charset="0"/>
                          </a:rPr>
                          <m:t>𝑈</m:t>
                        </m:r>
                      </m:e>
                    </m:d>
                    <m:r>
                      <a:rPr lang="en-US" sz="3200" i="1">
                        <a:latin typeface="Cambria Math" panose="02040503050406030204" pitchFamily="18" charset="0"/>
                        <a:ea typeface="Cambria Math" panose="02040503050406030204" pitchFamily="18" charset="0"/>
                      </a:rPr>
                      <m:t>×</m:t>
                    </m:r>
                    <m:d>
                      <m:dPr>
                        <m:begChr m:val="|"/>
                        <m:endChr m:val="|"/>
                        <m:ctrlPr>
                          <a:rPr lang="en-US" sz="3200" i="1" smtClean="0">
                            <a:latin typeface="Cambria Math" panose="02040503050406030204" pitchFamily="18" charset="0"/>
                            <a:ea typeface="Cambria Math" panose="02040503050406030204" pitchFamily="18" charset="0"/>
                          </a:rPr>
                        </m:ctrlPr>
                      </m:dPr>
                      <m:e>
                        <m:r>
                          <a:rPr lang="fr-CH" sz="3200" b="0" i="1" smtClean="0">
                            <a:latin typeface="Cambria Math" panose="02040503050406030204" pitchFamily="18" charset="0"/>
                            <a:ea typeface="Cambria Math" panose="02040503050406030204" pitchFamily="18" charset="0"/>
                          </a:rPr>
                          <m:t>𝐼</m:t>
                        </m:r>
                      </m:e>
                    </m:d>
                  </m:oMath>
                </a14:m>
                <a:r>
                  <a:rPr lang="fr-CH" sz="3200" dirty="0">
                    <a:ea typeface="Cambria Math" panose="02040503050406030204" pitchFamily="18" charset="0"/>
                  </a:rPr>
                  <a:t> using a </a:t>
                </a:r>
                <a:r>
                  <a:rPr lang="fr-CH" sz="3200" b="1" dirty="0" err="1">
                    <a:ea typeface="Cambria Math" panose="02040503050406030204" pitchFamily="18" charset="0"/>
                  </a:rPr>
                  <a:t>sparse</a:t>
                </a:r>
                <a:r>
                  <a:rPr lang="fr-CH" sz="3200" dirty="0">
                    <a:ea typeface="Cambria Math" panose="02040503050406030204" pitchFamily="18" charset="0"/>
                  </a:rPr>
                  <a:t> </a:t>
                </a:r>
                <a:r>
                  <a:rPr lang="fr-CH" sz="3200" dirty="0" err="1">
                    <a:ea typeface="Cambria Math" panose="02040503050406030204" pitchFamily="18" charset="0"/>
                  </a:rPr>
                  <a:t>weight</a:t>
                </a:r>
                <a:r>
                  <a:rPr lang="fr-CH" sz="3200" dirty="0">
                    <a:ea typeface="Cambria Math" panose="02040503050406030204" pitchFamily="18" charset="0"/>
                  </a:rPr>
                  <a:t> </a:t>
                </a:r>
                <a:r>
                  <a:rPr lang="fr-CH" sz="3200" dirty="0" err="1">
                    <a:ea typeface="Cambria Math" panose="02040503050406030204" pitchFamily="18" charset="0"/>
                  </a:rPr>
                  <a:t>aggregation</a:t>
                </a:r>
                <a:r>
                  <a:rPr lang="fr-CH" sz="3200" dirty="0">
                    <a:ea typeface="Cambria Math" panose="02040503050406030204" pitchFamily="18" charset="0"/>
                  </a:rPr>
                  <a:t> matrix </a:t>
                </a:r>
                <a14:m>
                  <m:oMath xmlns:m="http://schemas.openxmlformats.org/officeDocument/2006/math">
                    <m:r>
                      <a:rPr lang="fr-CH" sz="3200" i="1">
                        <a:latin typeface="Cambria Math" panose="02040503050406030204" pitchFamily="18" charset="0"/>
                        <a:ea typeface="Cambria Math" panose="02040503050406030204" pitchFamily="18" charset="0"/>
                      </a:rPr>
                      <m:t>𝑊</m:t>
                    </m:r>
                  </m:oMath>
                </a14:m>
                <a:r>
                  <a:rPr lang="fr-CH" sz="3200" dirty="0">
                    <a:ea typeface="Cambria Math" panose="02040503050406030204" pitchFamily="18" charset="0"/>
                  </a:rPr>
                  <a:t> </a:t>
                </a:r>
                <a:br>
                  <a:rPr lang="fr-CH" sz="3200" dirty="0">
                    <a:ea typeface="Cambria Math" panose="02040503050406030204" pitchFamily="18" charset="0"/>
                  </a:rPr>
                </a:br>
                <a:endParaRPr lang="fr-CH" sz="32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fr-CH" sz="3200" i="1">
                              <a:latin typeface="Cambria Math" panose="02040503050406030204" pitchFamily="18" charset="0"/>
                              <a:ea typeface="Cambria Math" panose="02040503050406030204" pitchFamily="18" charset="0"/>
                            </a:rPr>
                          </m:ctrlPr>
                        </m:accPr>
                        <m:e>
                          <m:r>
                            <a:rPr lang="fr-CH" sz="3200" i="1">
                              <a:latin typeface="Cambria Math" panose="02040503050406030204" pitchFamily="18" charset="0"/>
                              <a:ea typeface="Cambria Math" panose="02040503050406030204" pitchFamily="18" charset="0"/>
                            </a:rPr>
                            <m:t>𝑅</m:t>
                          </m:r>
                        </m:e>
                      </m:acc>
                      <m:r>
                        <a:rPr lang="fr-CH" sz="3200" i="1">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𝑅𝑊</m:t>
                      </m:r>
                    </m:oMath>
                  </m:oMathPara>
                </a14:m>
                <a:endParaRPr lang="fr-CH" sz="3200" i="1" dirty="0">
                  <a:ea typeface="Cambria Math" panose="02040503050406030204" pitchFamily="18" charset="0"/>
                </a:endParaRPr>
              </a:p>
              <a:p>
                <a:pPr marL="457200" indent="-457200">
                  <a:buFont typeface="Arial" panose="020B0604020202020204" pitchFamily="34" charset="0"/>
                  <a:buChar char="•"/>
                </a:pPr>
                <a:endParaRPr lang="fr-CH" dirty="0">
                  <a:latin typeface="Cambria Math" panose="02040503050406030204" pitchFamily="18" charset="0"/>
                </a:endParaRPr>
              </a:p>
              <a:p>
                <a:pPr marL="457200" indent="-457200">
                  <a:buFont typeface="Arial" panose="020B0604020202020204" pitchFamily="34" charset="0"/>
                  <a:buChar char="•"/>
                </a:pPr>
                <a14:m>
                  <m:oMath xmlns:m="http://schemas.openxmlformats.org/officeDocument/2006/math">
                    <m:r>
                      <a:rPr lang="fr-CH" sz="3200">
                        <a:latin typeface="Cambria Math" panose="02040503050406030204" pitchFamily="18" charset="0"/>
                      </a:rPr>
                      <m:t>𝑊</m:t>
                    </m:r>
                  </m:oMath>
                </a14:m>
                <a:r>
                  <a:rPr lang="fr-CH" sz="3200" dirty="0"/>
                  <a:t> </a:t>
                </a:r>
                <a:r>
                  <a:rPr lang="fr-CH" sz="3200" dirty="0" err="1"/>
                  <a:t>is</a:t>
                </a:r>
                <a:r>
                  <a:rPr lang="fr-CH" sz="3200" dirty="0"/>
                  <a:t> a </a:t>
                </a:r>
                <a14:m>
                  <m:oMath xmlns:m="http://schemas.openxmlformats.org/officeDocument/2006/math">
                    <m:d>
                      <m:dPr>
                        <m:begChr m:val="|"/>
                        <m:endChr m:val="|"/>
                        <m:ctrlPr>
                          <a:rPr lang="en-US" sz="3200" i="1">
                            <a:latin typeface="Cambria Math" panose="02040503050406030204" pitchFamily="18" charset="0"/>
                          </a:rPr>
                        </m:ctrlPr>
                      </m:dPr>
                      <m:e>
                        <m:r>
                          <a:rPr lang="fr-CH" sz="3200" b="0" i="1" smtClean="0">
                            <a:latin typeface="Cambria Math" panose="02040503050406030204" pitchFamily="18" charset="0"/>
                          </a:rPr>
                          <m:t>𝐼</m:t>
                        </m:r>
                      </m:e>
                    </m:d>
                    <m:r>
                      <a:rPr lang="en-US" sz="3200">
                        <a:latin typeface="Cambria Math" panose="02040503050406030204" pitchFamily="18" charset="0"/>
                      </a:rPr>
                      <m:t>×</m:t>
                    </m:r>
                    <m:d>
                      <m:dPr>
                        <m:begChr m:val="|"/>
                        <m:endChr m:val="|"/>
                        <m:ctrlPr>
                          <a:rPr lang="en-US" sz="3200" i="1">
                            <a:latin typeface="Cambria Math" panose="02040503050406030204" pitchFamily="18" charset="0"/>
                          </a:rPr>
                        </m:ctrlPr>
                      </m:dPr>
                      <m:e>
                        <m:r>
                          <a:rPr lang="fr-CH" sz="3200" b="0" i="1" smtClean="0">
                            <a:latin typeface="Cambria Math" panose="02040503050406030204" pitchFamily="18" charset="0"/>
                          </a:rPr>
                          <m:t>𝐼</m:t>
                        </m:r>
                      </m:e>
                    </m:d>
                  </m:oMath>
                </a14:m>
                <a:r>
                  <a:rPr lang="fr-CH" sz="3200" dirty="0"/>
                  <a:t>matrix</a:t>
                </a:r>
              </a:p>
              <a:p>
                <a:pPr marL="457200" indent="-457200">
                  <a:buFont typeface="Arial" panose="020B0604020202020204" pitchFamily="34" charset="0"/>
                  <a:buChar char="•"/>
                </a:pPr>
                <a14:m>
                  <m:oMath xmlns:m="http://schemas.openxmlformats.org/officeDocument/2006/math">
                    <m:r>
                      <m:rPr>
                        <m:sty m:val="p"/>
                      </m:rPr>
                      <a:rPr lang="fr-CH" sz="3200" i="1">
                        <a:latin typeface="Cambria Math" panose="02040503050406030204" pitchFamily="18" charset="0"/>
                      </a:rPr>
                      <m:t>d</m:t>
                    </m:r>
                    <m:r>
                      <m:rPr>
                        <m:sty m:val="p"/>
                      </m:rPr>
                      <a:rPr lang="fr-CH" sz="3200" b="0" i="0" smtClean="0">
                        <a:latin typeface="Cambria Math" panose="02040503050406030204" pitchFamily="18" charset="0"/>
                      </a:rPr>
                      <m:t>iag</m:t>
                    </m:r>
                    <m:d>
                      <m:dPr>
                        <m:ctrlPr>
                          <a:rPr lang="fr-CH" sz="3200" b="0" i="1" smtClean="0">
                            <a:latin typeface="Cambria Math" panose="02040503050406030204" pitchFamily="18" charset="0"/>
                          </a:rPr>
                        </m:ctrlPr>
                      </m:dPr>
                      <m:e>
                        <m:r>
                          <a:rPr lang="fr-CH" sz="3200">
                            <a:latin typeface="Cambria Math" panose="02040503050406030204" pitchFamily="18" charset="0"/>
                          </a:rPr>
                          <m:t>𝑊</m:t>
                        </m:r>
                      </m:e>
                    </m:d>
                    <m:r>
                      <a:rPr lang="fr-CH" sz="3200" b="0" i="0" smtClean="0">
                        <a:latin typeface="Cambria Math" panose="02040503050406030204" pitchFamily="18" charset="0"/>
                      </a:rPr>
                      <m:t>=0</m:t>
                    </m:r>
                  </m:oMath>
                </a14:m>
                <a:r>
                  <a:rPr lang="fr-CH" sz="3200" dirty="0"/>
                  <a:t>, </a:t>
                </a:r>
                <a:r>
                  <a:rPr lang="fr-CH" sz="3200" dirty="0" err="1"/>
                  <a:t>otherwise</a:t>
                </a:r>
                <a:r>
                  <a:rPr lang="fr-CH" sz="3200" dirty="0"/>
                  <a:t>, trivial solution </a:t>
                </a:r>
                <a:r>
                  <a:rPr lang="fr-CH" sz="3200" dirty="0" err="1"/>
                  <a:t>with</a:t>
                </a:r>
                <a:r>
                  <a:rPr lang="fr-CH" sz="3200" dirty="0"/>
                  <a:t> </a:t>
                </a:r>
                <a14:m>
                  <m:oMath xmlns:m="http://schemas.openxmlformats.org/officeDocument/2006/math">
                    <m:r>
                      <a:rPr lang="fr-CH" sz="3200" i="1">
                        <a:latin typeface="Cambria Math" panose="02040503050406030204" pitchFamily="18" charset="0"/>
                        <a:ea typeface="Cambria Math" panose="02040503050406030204" pitchFamily="18" charset="0"/>
                      </a:rPr>
                      <m:t>𝑊</m:t>
                    </m:r>
                  </m:oMath>
                </a14:m>
                <a:r>
                  <a:rPr lang="fr-CH" sz="3200" dirty="0"/>
                  <a:t> as </a:t>
                </a:r>
                <a:r>
                  <a:rPr lang="fr-CH" sz="3200" dirty="0" err="1"/>
                  <a:t>identity</a:t>
                </a:r>
                <a:r>
                  <a:rPr lang="fr-CH" sz="3200" dirty="0"/>
                  <a:t> matrix</a:t>
                </a:r>
              </a:p>
              <a:p>
                <a:endParaRPr lang="en-CH" dirty="0"/>
              </a:p>
            </p:txBody>
          </p:sp>
        </mc:Choice>
        <mc:Fallback xmlns="">
          <p:sp>
            <p:nvSpPr>
              <p:cNvPr id="3" name="Content Placeholder 2">
                <a:extLst>
                  <a:ext uri="{FF2B5EF4-FFF2-40B4-BE49-F238E27FC236}">
                    <a16:creationId xmlns:a16="http://schemas.microsoft.com/office/drawing/2014/main" id="{E760D67F-31C5-EF8A-45D8-223014E96AA3}"/>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0C8A97C3-E695-5045-EDCE-E22ACD02537D}"/>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4209411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D98F62-53D3-2044-BCA4-71DC85BB8918}"/>
              </a:ext>
            </a:extLst>
          </p:cNvPr>
          <p:cNvSpPr/>
          <p:nvPr/>
        </p:nvSpPr>
        <p:spPr bwMode="auto">
          <a:xfrm>
            <a:off x="3119955" y="1484784"/>
            <a:ext cx="360040" cy="309634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ADAB9112-1D19-0C4C-A035-591C0B37ABEE}"/>
              </a:ext>
            </a:extLst>
          </p:cNvPr>
          <p:cNvSpPr>
            <a:spLocks noGrp="1"/>
          </p:cNvSpPr>
          <p:nvPr>
            <p:ph type="title"/>
          </p:nvPr>
        </p:nvSpPr>
        <p:spPr/>
        <p:txBody>
          <a:bodyPr/>
          <a:lstStyle/>
          <a:p>
            <a:r>
              <a:rPr lang="en-US" dirty="0"/>
              <a:t>Illustration</a:t>
            </a:r>
          </a:p>
        </p:txBody>
      </p:sp>
      <p:sp>
        <p:nvSpPr>
          <p:cNvPr id="4" name="Footer Placeholder 3">
            <a:extLst>
              <a:ext uri="{FF2B5EF4-FFF2-40B4-BE49-F238E27FC236}">
                <a16:creationId xmlns:a16="http://schemas.microsoft.com/office/drawing/2014/main" id="{0F56A25D-C9F6-804E-A8CE-617E15CBF571}"/>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5" name="Rectangle 4">
            <a:extLst>
              <a:ext uri="{FF2B5EF4-FFF2-40B4-BE49-F238E27FC236}">
                <a16:creationId xmlns:a16="http://schemas.microsoft.com/office/drawing/2014/main" id="{B43AEB3E-393B-0B44-B099-E772197A4C2C}"/>
              </a:ext>
            </a:extLst>
          </p:cNvPr>
          <p:cNvSpPr/>
          <p:nvPr/>
        </p:nvSpPr>
        <p:spPr bwMode="auto">
          <a:xfrm>
            <a:off x="816453" y="1484784"/>
            <a:ext cx="3456384" cy="30963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R</a:t>
            </a:r>
            <a:endParaRPr kumimoji="0" lang="en-US" sz="12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7433015C-7BB1-3D41-A91E-B6A66AF81DC0}"/>
              </a:ext>
            </a:extLst>
          </p:cNvPr>
          <p:cNvSpPr/>
          <p:nvPr/>
        </p:nvSpPr>
        <p:spPr bwMode="auto">
          <a:xfrm>
            <a:off x="7297173" y="1484784"/>
            <a:ext cx="360040" cy="309634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420E6EA4-08A4-7147-9536-F494F3291A97}"/>
              </a:ext>
            </a:extLst>
          </p:cNvPr>
          <p:cNvSpPr txBox="1"/>
          <p:nvPr/>
        </p:nvSpPr>
        <p:spPr>
          <a:xfrm>
            <a:off x="6290842" y="698617"/>
            <a:ext cx="2372701" cy="646331"/>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Sparse column </a:t>
            </a:r>
            <a:r>
              <a:rPr lang="en-US" sz="1800" dirty="0" err="1">
                <a:latin typeface="Calibri" panose="020F0502020204030204" pitchFamily="34" charset="0"/>
                <a:cs typeface="Calibri" panose="020F0502020204030204" pitchFamily="34" charset="0"/>
              </a:rPr>
              <a:t>w</a:t>
            </a:r>
            <a:r>
              <a:rPr lang="en-US" sz="1800" baseline="-25000" dirty="0" err="1">
                <a:latin typeface="Calibri" panose="020F0502020204030204" pitchFamily="34" charset="0"/>
                <a:cs typeface="Calibri" panose="020F0502020204030204" pitchFamily="34" charset="0"/>
              </a:rPr>
              <a:t>j</a:t>
            </a:r>
            <a:r>
              <a:rPr lang="en-US" sz="1800" dirty="0">
                <a:latin typeface="Calibri" panose="020F0502020204030204" pitchFamily="34" charset="0"/>
                <a:cs typeface="Calibri" panose="020F0502020204030204" pitchFamily="34" charset="0"/>
              </a:rPr>
              <a:t> </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corresponding to item j</a:t>
            </a:r>
          </a:p>
        </p:txBody>
      </p:sp>
      <p:sp>
        <p:nvSpPr>
          <p:cNvPr id="8" name="Rectangle 7">
            <a:extLst>
              <a:ext uri="{FF2B5EF4-FFF2-40B4-BE49-F238E27FC236}">
                <a16:creationId xmlns:a16="http://schemas.microsoft.com/office/drawing/2014/main" id="{6279274C-DB74-ED4B-BB59-4288B2205056}"/>
              </a:ext>
            </a:extLst>
          </p:cNvPr>
          <p:cNvSpPr/>
          <p:nvPr/>
        </p:nvSpPr>
        <p:spPr bwMode="auto">
          <a:xfrm>
            <a:off x="4825275" y="1484784"/>
            <a:ext cx="3456384" cy="30963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3600" dirty="0">
                <a:latin typeface="Calibri" panose="020F0502020204030204" pitchFamily="34" charset="0"/>
                <a:cs typeface="Calibri" panose="020F0502020204030204" pitchFamily="34" charset="0"/>
              </a:rPr>
              <a:t>W</a:t>
            </a:r>
            <a:endParaRPr kumimoji="0" lang="en-US" sz="12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BA0E2C-7761-C340-866B-1AE141CD14C2}"/>
                  </a:ext>
                </a:extLst>
              </p:cNvPr>
              <p:cNvSpPr txBox="1"/>
              <p:nvPr/>
            </p:nvSpPr>
            <p:spPr>
              <a:xfrm>
                <a:off x="467544" y="4796222"/>
                <a:ext cx="8401400" cy="1617815"/>
              </a:xfrm>
              <a:prstGeom prst="rect">
                <a:avLst/>
              </a:prstGeom>
              <a:noFill/>
            </p:spPr>
            <p:txBody>
              <a:bodyPr wrap="square" rtlCol="0">
                <a:spAutoFit/>
              </a:bodyPr>
              <a:lstStyle/>
              <a:p>
                <a:pPr marL="342900" indent="-342900" algn="l">
                  <a:buFont typeface="Arial" panose="020B0604020202020204" pitchFamily="34" charset="0"/>
                  <a:buChar char="•"/>
                </a:pPr>
                <a:r>
                  <a:rPr lang="en-US" sz="2400" dirty="0">
                    <a:latin typeface="Calibri" panose="020F0502020204030204" pitchFamily="34" charset="0"/>
                    <a:cs typeface="Calibri" panose="020F0502020204030204" pitchFamily="34" charset="0"/>
                  </a:rPr>
                  <a:t>Approximate the ratings of user </a:t>
                </a:r>
                <a14:m>
                  <m:oMath xmlns:m="http://schemas.openxmlformats.org/officeDocument/2006/math">
                    <m:r>
                      <a:rPr lang="en-US" sz="2400" i="1" dirty="0" smtClean="0">
                        <a:latin typeface="Cambria Math" panose="02040503050406030204" pitchFamily="18" charset="0"/>
                        <a:cs typeface="Calibri" panose="020F0502020204030204" pitchFamily="34" charset="0"/>
                      </a:rPr>
                      <m:t>𝑖</m:t>
                    </m:r>
                  </m:oMath>
                </a14:m>
                <a:r>
                  <a:rPr lang="en-US" sz="2400" dirty="0">
                    <a:latin typeface="Calibri" panose="020F0502020204030204" pitchFamily="34" charset="0"/>
                    <a:cs typeface="Calibri" panose="020F0502020204030204" pitchFamily="34" charset="0"/>
                  </a:rPr>
                  <a:t> for an item </a:t>
                </a:r>
                <a14:m>
                  <m:oMath xmlns:m="http://schemas.openxmlformats.org/officeDocument/2006/math">
                    <m:r>
                      <a:rPr lang="en-US" sz="2400" i="1" dirty="0" smtClean="0">
                        <a:latin typeface="Cambria Math" panose="02040503050406030204" pitchFamily="18" charset="0"/>
                        <a:cs typeface="Calibri" panose="020F0502020204030204" pitchFamily="34" charset="0"/>
                      </a:rPr>
                      <m:t>𝑗</m:t>
                    </m:r>
                  </m:oMath>
                </a14:m>
                <a:r>
                  <a:rPr lang="en-US" sz="2400" dirty="0">
                    <a:latin typeface="Calibri" panose="020F0502020204030204" pitchFamily="34" charset="0"/>
                    <a:cs typeface="Calibri" panose="020F0502020204030204" pitchFamily="34" charset="0"/>
                  </a:rPr>
                  <a:t>, from the ratings by the user on other items: </a:t>
                </a:r>
                <a14:m>
                  <m:oMath xmlns:m="http://schemas.openxmlformats.org/officeDocument/2006/math">
                    <m:sSub>
                      <m:sSubPr>
                        <m:ctrlPr>
                          <a:rPr lang="en-US" sz="2400" i="1" smtClean="0">
                            <a:latin typeface="Cambria Math" panose="02040503050406030204" pitchFamily="18" charset="0"/>
                          </a:rPr>
                        </m:ctrlPr>
                      </m:sSubPr>
                      <m:e>
                        <m:r>
                          <a:rPr lang="fr-CH" sz="2400" b="0" i="1" smtClean="0">
                            <a:latin typeface="Cambria Math" panose="02040503050406030204" pitchFamily="18" charset="0"/>
                          </a:rPr>
                          <m:t>𝑅</m:t>
                        </m:r>
                      </m:e>
                      <m:sub>
                        <m:r>
                          <a:rPr lang="fr-CH" sz="2400" b="0" i="1" smtClean="0">
                            <a:latin typeface="Cambria Math" panose="02040503050406030204" pitchFamily="18" charset="0"/>
                          </a:rPr>
                          <m:t>𝑖𝑗</m:t>
                        </m:r>
                      </m:sub>
                    </m:sSub>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fr-CH" sz="2400" b="0" i="1" smtClean="0">
                            <a:latin typeface="Cambria Math" panose="02040503050406030204" pitchFamily="18" charset="0"/>
                            <a:ea typeface="Cambria Math" panose="02040503050406030204" pitchFamily="18" charset="0"/>
                          </a:rPr>
                          <m:t>𝑟</m:t>
                        </m:r>
                      </m:e>
                      <m:sub>
                        <m:r>
                          <a:rPr lang="fr-CH" sz="2400" b="0" i="1" smtClean="0">
                            <a:latin typeface="Cambria Math" panose="02040503050406030204" pitchFamily="18" charset="0"/>
                            <a:ea typeface="Cambria Math" panose="02040503050406030204" pitchFamily="18" charset="0"/>
                          </a:rPr>
                          <m:t>𝑖</m:t>
                        </m:r>
                      </m:sub>
                    </m:sSub>
                    <m:sSub>
                      <m:sSubPr>
                        <m:ctrlPr>
                          <a:rPr lang="en-US" sz="2400" i="1" smtClean="0">
                            <a:latin typeface="Cambria Math" panose="02040503050406030204" pitchFamily="18" charset="0"/>
                            <a:ea typeface="Cambria Math" panose="02040503050406030204" pitchFamily="18" charset="0"/>
                          </a:rPr>
                        </m:ctrlPr>
                      </m:sSubPr>
                      <m:e>
                        <m:r>
                          <a:rPr lang="fr-CH" sz="2400" b="0" i="1" smtClean="0">
                            <a:latin typeface="Cambria Math" panose="02040503050406030204" pitchFamily="18" charset="0"/>
                            <a:ea typeface="Cambria Math" panose="02040503050406030204" pitchFamily="18" charset="0"/>
                          </a:rPr>
                          <m:t>𝑤</m:t>
                        </m:r>
                      </m:e>
                      <m:sub>
                        <m:r>
                          <a:rPr lang="fr-CH" sz="2400" b="0" i="1" smtClean="0">
                            <a:latin typeface="Cambria Math" panose="02040503050406030204" pitchFamily="18" charset="0"/>
                            <a:ea typeface="Cambria Math" panose="02040503050406030204" pitchFamily="18" charset="0"/>
                          </a:rPr>
                          <m:t>𝑗</m:t>
                        </m:r>
                      </m:sub>
                    </m:sSub>
                    <m:r>
                      <a:rPr lang="fr-CH" sz="2400" b="0" i="1" smtClean="0">
                        <a:latin typeface="Cambria Math" panose="02040503050406030204" pitchFamily="18" charset="0"/>
                        <a:ea typeface="Cambria Math" panose="02040503050406030204" pitchFamily="18" charset="0"/>
                      </a:rPr>
                      <m:t>=</m:t>
                    </m:r>
                    <m:sSub>
                      <m:sSubPr>
                        <m:ctrlPr>
                          <a:rPr lang="fr-CH" sz="2400" b="0" i="1" smtClean="0">
                            <a:latin typeface="Cambria Math" panose="02040503050406030204" pitchFamily="18" charset="0"/>
                            <a:ea typeface="Cambria Math" panose="02040503050406030204" pitchFamily="18" charset="0"/>
                          </a:rPr>
                        </m:ctrlPr>
                      </m:sSubPr>
                      <m:e>
                        <m:acc>
                          <m:accPr>
                            <m:chr m:val="̂"/>
                            <m:ctrlPr>
                              <a:rPr lang="fr-CH" sz="2400" b="0" i="1" smtClean="0">
                                <a:latin typeface="Cambria Math" panose="02040503050406030204" pitchFamily="18" charset="0"/>
                                <a:ea typeface="Cambria Math" panose="02040503050406030204" pitchFamily="18" charset="0"/>
                              </a:rPr>
                            </m:ctrlPr>
                          </m:accPr>
                          <m:e>
                            <m:r>
                              <a:rPr lang="fr-CH" sz="2400" b="0" i="1" smtClean="0">
                                <a:latin typeface="Cambria Math" panose="02040503050406030204" pitchFamily="18" charset="0"/>
                                <a:ea typeface="Cambria Math" panose="02040503050406030204" pitchFamily="18" charset="0"/>
                              </a:rPr>
                              <m:t>𝑅</m:t>
                            </m:r>
                          </m:e>
                        </m:acc>
                      </m:e>
                      <m:sub>
                        <m:r>
                          <a:rPr lang="fr-CH" sz="2400" b="0" i="1" smtClean="0">
                            <a:latin typeface="Cambria Math" panose="02040503050406030204" pitchFamily="18" charset="0"/>
                            <a:ea typeface="Cambria Math" panose="02040503050406030204" pitchFamily="18" charset="0"/>
                          </a:rPr>
                          <m:t>𝑖𝑗</m:t>
                        </m:r>
                      </m:sub>
                    </m:sSub>
                  </m:oMath>
                </a14:m>
                <a:endParaRPr lang="en-US" sz="2400" dirty="0">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sz="2400" dirty="0">
                    <a:latin typeface="Calibri" panose="020F0502020204030204" pitchFamily="34" charset="0"/>
                    <a:cs typeface="Calibri" panose="020F0502020204030204" pitchFamily="34" charset="0"/>
                  </a:rPr>
                  <a:t>The ratings of a given item are reconstructed as a linear combination of the other ratings of the user</a:t>
                </a:r>
              </a:p>
            </p:txBody>
          </p:sp>
        </mc:Choice>
        <mc:Fallback xmlns="">
          <p:sp>
            <p:nvSpPr>
              <p:cNvPr id="9" name="TextBox 8">
                <a:extLst>
                  <a:ext uri="{FF2B5EF4-FFF2-40B4-BE49-F238E27FC236}">
                    <a16:creationId xmlns:a16="http://schemas.microsoft.com/office/drawing/2014/main" id="{B2BA0E2C-7761-C340-866B-1AE141CD14C2}"/>
                  </a:ext>
                </a:extLst>
              </p:cNvPr>
              <p:cNvSpPr txBox="1">
                <a:spLocks noRot="1" noChangeAspect="1" noMove="1" noResize="1" noEditPoints="1" noAdjustHandles="1" noChangeArrowheads="1" noChangeShapeType="1" noTextEdit="1"/>
              </p:cNvSpPr>
              <p:nvPr/>
            </p:nvSpPr>
            <p:spPr>
              <a:xfrm>
                <a:off x="467544" y="4796222"/>
                <a:ext cx="8401400" cy="1617815"/>
              </a:xfrm>
              <a:prstGeom prst="rect">
                <a:avLst/>
              </a:prstGeom>
              <a:blipFill>
                <a:blip r:embed="rId3"/>
                <a:stretch>
                  <a:fillRect l="-905" t="-2344" r="-1357" b="-8594"/>
                </a:stretch>
              </a:blipFill>
            </p:spPr>
            <p:txBody>
              <a:bodyPr/>
              <a:lstStyle/>
              <a:p>
                <a:r>
                  <a:rPr lang="en-CH">
                    <a:noFill/>
                  </a:rPr>
                  <a:t> </a:t>
                </a:r>
              </a:p>
            </p:txBody>
          </p:sp>
        </mc:Fallback>
      </mc:AlternateContent>
      <p:sp>
        <p:nvSpPr>
          <p:cNvPr id="10" name="Rectangle 9">
            <a:extLst>
              <a:ext uri="{FF2B5EF4-FFF2-40B4-BE49-F238E27FC236}">
                <a16:creationId xmlns:a16="http://schemas.microsoft.com/office/drawing/2014/main" id="{11F03992-B662-AC4F-99D7-38D97FF10781}"/>
              </a:ext>
            </a:extLst>
          </p:cNvPr>
          <p:cNvSpPr/>
          <p:nvPr/>
        </p:nvSpPr>
        <p:spPr bwMode="auto">
          <a:xfrm>
            <a:off x="7297173" y="3645024"/>
            <a:ext cx="360040" cy="36004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0C5ED5A0-AAC7-6F4F-91EC-B69AA5C80D2D}"/>
              </a:ext>
            </a:extLst>
          </p:cNvPr>
          <p:cNvSpPr/>
          <p:nvPr/>
        </p:nvSpPr>
        <p:spPr bwMode="auto">
          <a:xfrm>
            <a:off x="816453" y="1916832"/>
            <a:ext cx="3456384" cy="43204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397AD3B5-8F7F-F443-8FED-CD47FB638BC3}"/>
              </a:ext>
            </a:extLst>
          </p:cNvPr>
          <p:cNvSpPr txBox="1"/>
          <p:nvPr/>
        </p:nvSpPr>
        <p:spPr>
          <a:xfrm>
            <a:off x="192007" y="2399184"/>
            <a:ext cx="2934842"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row </a:t>
            </a:r>
            <a:r>
              <a:rPr lang="en-US" sz="1800" dirty="0" err="1">
                <a:latin typeface="Calibri" panose="020F0502020204030204" pitchFamily="34" charset="0"/>
                <a:cs typeface="Calibri" panose="020F0502020204030204" pitchFamily="34" charset="0"/>
              </a:rPr>
              <a:t>r</a:t>
            </a:r>
            <a:r>
              <a:rPr lang="en-US" sz="1800" baseline="-25000" dirty="0" err="1">
                <a:latin typeface="Calibri" panose="020F0502020204030204" pitchFamily="34" charset="0"/>
                <a:cs typeface="Calibri" panose="020F0502020204030204" pitchFamily="34" charset="0"/>
              </a:rPr>
              <a:t>i</a:t>
            </a:r>
            <a:r>
              <a:rPr lang="en-US" sz="1800" dirty="0">
                <a:latin typeface="Calibri" panose="020F0502020204030204" pitchFamily="34" charset="0"/>
                <a:cs typeface="Calibri" panose="020F0502020204030204" pitchFamily="34" charset="0"/>
              </a:rPr>
              <a:t> corresponding to user </a:t>
            </a:r>
            <a:r>
              <a:rPr lang="en-US" sz="1800" dirty="0" err="1">
                <a:latin typeface="Calibri" panose="020F0502020204030204" pitchFamily="34" charset="0"/>
                <a:cs typeface="Calibri" panose="020F0502020204030204" pitchFamily="34" charset="0"/>
              </a:rPr>
              <a:t>i</a:t>
            </a:r>
            <a:endParaRPr lang="en-US" sz="18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FD09E899-6612-FA42-98BB-26B03E3817C1}"/>
              </a:ext>
            </a:extLst>
          </p:cNvPr>
          <p:cNvSpPr txBox="1"/>
          <p:nvPr/>
        </p:nvSpPr>
        <p:spPr>
          <a:xfrm>
            <a:off x="6237565" y="3686544"/>
            <a:ext cx="869149"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a:t>
            </a:r>
            <a:r>
              <a:rPr lang="en-US" sz="2000" baseline="-25000" dirty="0">
                <a:latin typeface="Calibri" panose="020F0502020204030204" pitchFamily="34" charset="0"/>
                <a:cs typeface="Calibri" panose="020F0502020204030204" pitchFamily="34" charset="0"/>
              </a:rPr>
              <a:t>jj</a:t>
            </a:r>
            <a:r>
              <a:rPr lang="en-US" sz="2000" dirty="0">
                <a:latin typeface="Calibri" panose="020F0502020204030204" pitchFamily="34" charset="0"/>
                <a:cs typeface="Calibri" panose="020F0502020204030204" pitchFamily="34" charset="0"/>
              </a:rPr>
              <a:t> = 0</a:t>
            </a:r>
          </a:p>
        </p:txBody>
      </p:sp>
      <p:sp>
        <p:nvSpPr>
          <p:cNvPr id="14" name="Rectangle 13">
            <a:extLst>
              <a:ext uri="{FF2B5EF4-FFF2-40B4-BE49-F238E27FC236}">
                <a16:creationId xmlns:a16="http://schemas.microsoft.com/office/drawing/2014/main" id="{BD4C8460-81BC-BC40-BCE4-E5B6F86BE301}"/>
              </a:ext>
            </a:extLst>
          </p:cNvPr>
          <p:cNvSpPr/>
          <p:nvPr/>
        </p:nvSpPr>
        <p:spPr bwMode="auto">
          <a:xfrm>
            <a:off x="3119956" y="1916832"/>
            <a:ext cx="360040" cy="43204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DBE99FBD-5871-E446-986E-B5FD025549A9}"/>
              </a:ext>
            </a:extLst>
          </p:cNvPr>
          <p:cNvSpPr txBox="1"/>
          <p:nvPr/>
        </p:nvSpPr>
        <p:spPr>
          <a:xfrm>
            <a:off x="1467297" y="1034534"/>
            <a:ext cx="3607334"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column </a:t>
            </a:r>
            <a:r>
              <a:rPr lang="en-US" sz="1800" dirty="0" err="1">
                <a:latin typeface="Calibri" panose="020F0502020204030204" pitchFamily="34" charset="0"/>
                <a:cs typeface="Calibri" panose="020F0502020204030204" pitchFamily="34" charset="0"/>
              </a:rPr>
              <a:t>c</a:t>
            </a:r>
            <a:r>
              <a:rPr lang="en-US" sz="1800" baseline="-25000" dirty="0" err="1">
                <a:latin typeface="Calibri" panose="020F0502020204030204" pitchFamily="34" charset="0"/>
                <a:cs typeface="Calibri" panose="020F0502020204030204" pitchFamily="34" charset="0"/>
              </a:rPr>
              <a:t>j</a:t>
            </a:r>
            <a:r>
              <a:rPr lang="en-US" sz="1800" dirty="0">
                <a:latin typeface="Calibri" panose="020F0502020204030204" pitchFamily="34" charset="0"/>
                <a:cs typeface="Calibri" panose="020F0502020204030204" pitchFamily="34" charset="0"/>
              </a:rPr>
              <a:t> corresponding some item j</a:t>
            </a:r>
          </a:p>
        </p:txBody>
      </p:sp>
      <p:cxnSp>
        <p:nvCxnSpPr>
          <p:cNvPr id="17" name="Straight Connector 16">
            <a:extLst>
              <a:ext uri="{FF2B5EF4-FFF2-40B4-BE49-F238E27FC236}">
                <a16:creationId xmlns:a16="http://schemas.microsoft.com/office/drawing/2014/main" id="{DF41E797-EB72-90B3-F2C5-ED47D81C4DEA}"/>
              </a:ext>
            </a:extLst>
          </p:cNvPr>
          <p:cNvCxnSpPr/>
          <p:nvPr/>
        </p:nvCxnSpPr>
        <p:spPr bwMode="auto">
          <a:xfrm>
            <a:off x="4825275" y="1484784"/>
            <a:ext cx="3456384" cy="309634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TextBox 17">
            <a:extLst>
              <a:ext uri="{FF2B5EF4-FFF2-40B4-BE49-F238E27FC236}">
                <a16:creationId xmlns:a16="http://schemas.microsoft.com/office/drawing/2014/main" id="{A3CD57FF-F3A3-781C-94CF-66316BCB874C}"/>
              </a:ext>
            </a:extLst>
          </p:cNvPr>
          <p:cNvSpPr txBox="1"/>
          <p:nvPr/>
        </p:nvSpPr>
        <p:spPr>
          <a:xfrm>
            <a:off x="7345585" y="3709600"/>
            <a:ext cx="263214" cy="276999"/>
          </a:xfrm>
          <a:prstGeom prst="rect">
            <a:avLst/>
          </a:prstGeom>
          <a:noFill/>
        </p:spPr>
        <p:txBody>
          <a:bodyPr wrap="none" rtlCol="0">
            <a:spAutoFit/>
          </a:bodyPr>
          <a:lstStyle/>
          <a:p>
            <a:r>
              <a:rPr lang="en-CH" dirty="0">
                <a:latin typeface="Calibri" panose="020F0502020204030204" pitchFamily="34" charset="0"/>
                <a:cs typeface="Calibri" panose="020F0502020204030204" pitchFamily="34" charset="0"/>
              </a:rPr>
              <a:t>0</a:t>
            </a:r>
          </a:p>
        </p:txBody>
      </p:sp>
      <p:sp>
        <p:nvSpPr>
          <p:cNvPr id="19" name="TextBox 18">
            <a:extLst>
              <a:ext uri="{FF2B5EF4-FFF2-40B4-BE49-F238E27FC236}">
                <a16:creationId xmlns:a16="http://schemas.microsoft.com/office/drawing/2014/main" id="{592AC4E6-B1EA-2FBE-BF5A-276AFDF9B299}"/>
              </a:ext>
            </a:extLst>
          </p:cNvPr>
          <p:cNvSpPr txBox="1"/>
          <p:nvPr/>
        </p:nvSpPr>
        <p:spPr>
          <a:xfrm>
            <a:off x="7693162" y="4016097"/>
            <a:ext cx="263214" cy="276999"/>
          </a:xfrm>
          <a:prstGeom prst="rect">
            <a:avLst/>
          </a:prstGeom>
          <a:noFill/>
        </p:spPr>
        <p:txBody>
          <a:bodyPr wrap="none" rtlCol="0">
            <a:spAutoFit/>
          </a:bodyPr>
          <a:lstStyle/>
          <a:p>
            <a:r>
              <a:rPr lang="en-CH" dirty="0">
                <a:latin typeface="Calibri" panose="020F0502020204030204" pitchFamily="34" charset="0"/>
                <a:cs typeface="Calibri" panose="020F0502020204030204" pitchFamily="34" charset="0"/>
              </a:rPr>
              <a:t>0</a:t>
            </a:r>
          </a:p>
        </p:txBody>
      </p:sp>
      <p:sp>
        <p:nvSpPr>
          <p:cNvPr id="20" name="TextBox 19">
            <a:extLst>
              <a:ext uri="{FF2B5EF4-FFF2-40B4-BE49-F238E27FC236}">
                <a16:creationId xmlns:a16="http://schemas.microsoft.com/office/drawing/2014/main" id="{9F71EB18-7EAC-AB07-C91B-BBB5CC4BBC7E}"/>
              </a:ext>
            </a:extLst>
          </p:cNvPr>
          <p:cNvSpPr txBox="1"/>
          <p:nvPr/>
        </p:nvSpPr>
        <p:spPr>
          <a:xfrm>
            <a:off x="6938730" y="3346582"/>
            <a:ext cx="263214" cy="276999"/>
          </a:xfrm>
          <a:prstGeom prst="rect">
            <a:avLst/>
          </a:prstGeom>
          <a:noFill/>
        </p:spPr>
        <p:txBody>
          <a:bodyPr wrap="none" rtlCol="0">
            <a:spAutoFit/>
          </a:bodyPr>
          <a:lstStyle/>
          <a:p>
            <a:r>
              <a:rPr lang="en-CH" dirty="0">
                <a:latin typeface="Calibri" panose="020F0502020204030204" pitchFamily="34" charset="0"/>
                <a:cs typeface="Calibri" panose="020F0502020204030204" pitchFamily="34" charset="0"/>
              </a:rPr>
              <a:t>0</a:t>
            </a:r>
          </a:p>
        </p:txBody>
      </p:sp>
    </p:spTree>
    <p:extLst>
      <p:ext uri="{BB962C8B-B14F-4D97-AF65-F5344CB8AC3E}">
        <p14:creationId xmlns:p14="http://schemas.microsoft.com/office/powerpoint/2010/main" val="2970701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F208-E5EF-BA68-9AAB-3845E3EDFF1E}"/>
              </a:ext>
            </a:extLst>
          </p:cNvPr>
          <p:cNvSpPr>
            <a:spLocks noGrp="1"/>
          </p:cNvSpPr>
          <p:nvPr>
            <p:ph type="title"/>
          </p:nvPr>
        </p:nvSpPr>
        <p:spPr/>
        <p:txBody>
          <a:bodyPr/>
          <a:lstStyle/>
          <a:p>
            <a:r>
              <a:rPr lang="en-CH" dirty="0"/>
              <a:t>Recommendation w</a:t>
            </a:r>
            <a:r>
              <a:rPr lang="en-GB" dirty="0"/>
              <a:t>it</a:t>
            </a:r>
            <a:r>
              <a:rPr lang="en-CH" dirty="0"/>
              <a:t>h SLIM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AEC198-C78C-C6C7-D24A-EDDEF274D574}"/>
                  </a:ext>
                </a:extLst>
              </p:cNvPr>
              <p:cNvSpPr>
                <a:spLocks noGrp="1"/>
              </p:cNvSpPr>
              <p:nvPr>
                <p:ph idx="1"/>
              </p:nvPr>
            </p:nvSpPr>
            <p:spPr/>
            <p:txBody>
              <a:bodyPr/>
              <a:lstStyle/>
              <a:p>
                <a:r>
                  <a:rPr lang="en-US" sz="3200" dirty="0">
                    <a:latin typeface="Calibri" panose="020F0502020204030204" pitchFamily="34" charset="0"/>
                    <a:cs typeface="Calibri" panose="020F0502020204030204" pitchFamily="34" charset="0"/>
                  </a:rPr>
                  <a:t>For all items of the user without rating, compute the estimated rating score</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Since the di</a:t>
                </a:r>
                <a:r>
                  <a:rPr lang="en-US" dirty="0">
                    <a:latin typeface="Calibri" panose="020F0502020204030204" pitchFamily="34" charset="0"/>
                    <a:cs typeface="Calibri" panose="020F0502020204030204" pitchFamily="34" charset="0"/>
                  </a:rPr>
                  <a:t>agonal in W is zero, the score can be reconstructed from entries for other items</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Since W is sparse only a low number of other item ratings will be used</a:t>
                </a:r>
              </a:p>
              <a:p>
                <a:r>
                  <a:rPr lang="en-US" sz="3200" dirty="0">
                    <a:latin typeface="Calibri" panose="020F0502020204030204" pitchFamily="34" charset="0"/>
                    <a:cs typeface="Calibri" panose="020F0502020204030204" pitchFamily="34" charset="0"/>
                  </a:rPr>
                  <a:t>Recommendation is done by sorting the items of user </a:t>
                </a:r>
                <a14:m>
                  <m:oMath xmlns:m="http://schemas.openxmlformats.org/officeDocument/2006/math">
                    <m:r>
                      <a:rPr lang="en-US" sz="3200" i="1" dirty="0" smtClean="0">
                        <a:latin typeface="Cambria Math" panose="02040503050406030204" pitchFamily="18" charset="0"/>
                        <a:cs typeface="Calibri" panose="020F0502020204030204" pitchFamily="34" charset="0"/>
                      </a:rPr>
                      <m:t>𝑖</m:t>
                    </m:r>
                  </m:oMath>
                </a14:m>
                <a:r>
                  <a:rPr lang="en-US" sz="32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the estimated rating </a:t>
                </a:r>
                <a:r>
                  <a:rPr lang="en-US" sz="3200" dirty="0">
                    <a:latin typeface="Calibri" panose="020F0502020204030204" pitchFamily="34" charset="0"/>
                    <a:cs typeface="Calibri" panose="020F0502020204030204" pitchFamily="34" charset="0"/>
                  </a:rPr>
                  <a:t>and selecting the top-k items</a:t>
                </a:r>
                <a:endParaRPr lang="en-CH" dirty="0"/>
              </a:p>
            </p:txBody>
          </p:sp>
        </mc:Choice>
        <mc:Fallback xmlns="">
          <p:sp>
            <p:nvSpPr>
              <p:cNvPr id="3" name="Content Placeholder 2">
                <a:extLst>
                  <a:ext uri="{FF2B5EF4-FFF2-40B4-BE49-F238E27FC236}">
                    <a16:creationId xmlns:a16="http://schemas.microsoft.com/office/drawing/2014/main" id="{11AEC198-C78C-C6C7-D24A-EDDEF274D574}"/>
                  </a:ext>
                </a:extLst>
              </p:cNvPr>
              <p:cNvSpPr>
                <a:spLocks noGrp="1" noRot="1" noChangeAspect="1" noMove="1" noResize="1" noEditPoints="1" noAdjustHandles="1" noChangeArrowheads="1" noChangeShapeType="1" noTextEdit="1"/>
              </p:cNvSpPr>
              <p:nvPr>
                <p:ph idx="1"/>
              </p:nvPr>
            </p:nvSpPr>
            <p:spPr>
              <a:blipFill>
                <a:blip r:embed="rId3"/>
                <a:stretch>
                  <a:fillRect l="-1829" t="-1511" r="-1982"/>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668C5EFE-5DF8-2E50-331B-548B46653D54}"/>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641783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D58F7-CFC8-BD4A-99C2-DF84F2909FA4}"/>
              </a:ext>
            </a:extLst>
          </p:cNvPr>
          <p:cNvSpPr>
            <a:spLocks noGrp="1"/>
          </p:cNvSpPr>
          <p:nvPr>
            <p:ph type="title"/>
          </p:nvPr>
        </p:nvSpPr>
        <p:spPr/>
        <p:txBody>
          <a:bodyPr/>
          <a:lstStyle/>
          <a:p>
            <a:r>
              <a:rPr lang="en-US" dirty="0"/>
              <a:t>Optimizing the Weight Aggregation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1994A8-77BE-B34A-A70B-9983FC1470CE}"/>
                  </a:ext>
                </a:extLst>
              </p:cNvPr>
              <p:cNvSpPr>
                <a:spLocks noGrp="1"/>
              </p:cNvSpPr>
              <p:nvPr>
                <p:ph idx="1"/>
              </p:nvPr>
            </p:nvSpPr>
            <p:spPr/>
            <p:txBody>
              <a:bodyPr/>
              <a:lstStyle/>
              <a:p>
                <a:r>
                  <a:rPr lang="en-US" dirty="0"/>
                  <a:t>Impose constraints on </a:t>
                </a:r>
                <a14:m>
                  <m:oMath xmlns:m="http://schemas.openxmlformats.org/officeDocument/2006/math">
                    <m:r>
                      <a:rPr lang="fr-CH" i="1">
                        <a:latin typeface="Cambria Math" panose="02040503050406030204" pitchFamily="18" charset="0"/>
                        <a:ea typeface="Cambria Math" panose="02040503050406030204" pitchFamily="18" charset="0"/>
                      </a:rPr>
                      <m:t>𝑊</m:t>
                    </m:r>
                  </m:oMath>
                </a14:m>
                <a:endParaRPr lang="en-US" dirty="0"/>
              </a:p>
              <a:p>
                <a:pPr marL="457200" indent="-457200">
                  <a:buFontTx/>
                  <a:buChar char="-"/>
                </a:pPr>
                <a14:m>
                  <m:oMath xmlns:m="http://schemas.openxmlformats.org/officeDocument/2006/math">
                    <m:r>
                      <m:rPr>
                        <m:sty m:val="p"/>
                      </m:rPr>
                      <a:rPr lang="fr-CH" i="1">
                        <a:latin typeface="Cambria Math" panose="02040503050406030204" pitchFamily="18" charset="0"/>
                      </a:rPr>
                      <m:t>d</m:t>
                    </m:r>
                    <m:r>
                      <m:rPr>
                        <m:sty m:val="p"/>
                      </m:rPr>
                      <a:rPr lang="fr-CH">
                        <a:latin typeface="Cambria Math" panose="02040503050406030204" pitchFamily="18" charset="0"/>
                      </a:rPr>
                      <m:t>iag</m:t>
                    </m:r>
                    <m:d>
                      <m:dPr>
                        <m:ctrlPr>
                          <a:rPr lang="fr-CH" i="1">
                            <a:latin typeface="Cambria Math" panose="02040503050406030204" pitchFamily="18" charset="0"/>
                          </a:rPr>
                        </m:ctrlPr>
                      </m:dPr>
                      <m:e>
                        <m:r>
                          <a:rPr lang="fr-CH">
                            <a:latin typeface="Cambria Math" panose="02040503050406030204" pitchFamily="18" charset="0"/>
                          </a:rPr>
                          <m:t>𝑊</m:t>
                        </m:r>
                      </m:e>
                    </m:d>
                    <m:r>
                      <a:rPr lang="fr-CH">
                        <a:latin typeface="Cambria Math" panose="02040503050406030204" pitchFamily="18" charset="0"/>
                      </a:rPr>
                      <m:t>=0</m:t>
                    </m:r>
                  </m:oMath>
                </a14:m>
                <a:r>
                  <a:rPr lang="en-US" dirty="0"/>
                  <a:t>: Ratings of an item needs to be reconstructed from other ratings</a:t>
                </a:r>
              </a:p>
              <a:p>
                <a:pPr marL="457200" indent="-457200">
                  <a:buFontTx/>
                  <a:buChar char="-"/>
                </a:pPr>
                <a14:m>
                  <m:oMath xmlns:m="http://schemas.openxmlformats.org/officeDocument/2006/math">
                    <m:r>
                      <a:rPr lang="fr-CH" b="0" i="1" smtClean="0">
                        <a:latin typeface="Cambria Math" panose="02040503050406030204" pitchFamily="18" charset="0"/>
                      </a:rPr>
                      <m:t>𝑊</m:t>
                    </m:r>
                    <m:r>
                      <a:rPr lang="fr-CH" b="0" i="1" smtClean="0">
                        <a:latin typeface="Cambria Math" panose="02040503050406030204" pitchFamily="18" charset="0"/>
                        <a:ea typeface="Cambria Math" panose="02040503050406030204" pitchFamily="18" charset="0"/>
                      </a:rPr>
                      <m:t>≥0</m:t>
                    </m:r>
                  </m:oMath>
                </a14:m>
                <a:r>
                  <a:rPr lang="en-US" dirty="0"/>
                  <a:t>: all entries are positive</a:t>
                </a:r>
              </a:p>
              <a:p>
                <a:pPr marL="457200" indent="-457200">
                  <a:buFontTx/>
                  <a:buChar char="-"/>
                </a:pPr>
                <a:r>
                  <a:rPr lang="en-US" dirty="0"/>
                  <a:t>Minimize the norm of </a:t>
                </a:r>
                <a14:m>
                  <m:oMath xmlns:m="http://schemas.openxmlformats.org/officeDocument/2006/math">
                    <m:r>
                      <a:rPr lang="fr-CH" i="1">
                        <a:latin typeface="Cambria Math" panose="02040503050406030204" pitchFamily="18" charset="0"/>
                      </a:rPr>
                      <m:t>𝑊</m:t>
                    </m:r>
                  </m:oMath>
                </a14:m>
                <a:r>
                  <a:rPr lang="en-US" dirty="0"/>
                  <a:t> (regularization)</a:t>
                </a:r>
              </a:p>
              <a:p>
                <a:pPr marL="1200150" lvl="1" indent="-457200">
                  <a:buFontTx/>
                  <a:buChar char="-"/>
                </a:pPr>
                <a:r>
                  <a:rPr lang="en-US" dirty="0"/>
                  <a:t>Minimize </a:t>
                </a:r>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r>
                              <a:rPr lang="fr-CH" b="0" i="1" smtClean="0">
                                <a:latin typeface="Cambria Math" panose="02040503050406030204" pitchFamily="18" charset="0"/>
                              </a:rPr>
                              <m:t>𝑊</m:t>
                            </m:r>
                          </m:e>
                        </m:d>
                      </m:e>
                      <m:sub>
                        <m:r>
                          <a:rPr lang="fr-CH" b="0" i="1" smtClean="0">
                            <a:latin typeface="Cambria Math" panose="02040503050406030204" pitchFamily="18" charset="0"/>
                          </a:rPr>
                          <m:t>1</m:t>
                        </m:r>
                      </m:sub>
                    </m:sSub>
                  </m:oMath>
                </a14:m>
                <a:r>
                  <a:rPr lang="en-US" dirty="0"/>
                  <a:t>, minimizes number of positive weights (promotes sparsity, Lasso regression)</a:t>
                </a:r>
              </a:p>
              <a:p>
                <a:pPr marL="1200150" lvl="1" indent="-457200">
                  <a:buFontTx/>
                  <a:buChar char="-"/>
                </a:pPr>
                <a:r>
                  <a:rPr lang="en-US" dirty="0"/>
                  <a:t>Minimize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fr-CH" i="1">
                                <a:latin typeface="Cambria Math" panose="02040503050406030204" pitchFamily="18" charset="0"/>
                              </a:rPr>
                              <m:t>𝑊</m:t>
                            </m:r>
                          </m:e>
                        </m:d>
                      </m:e>
                      <m:sub>
                        <m:r>
                          <a:rPr lang="fr-CH" b="0" i="1" smtClean="0">
                            <a:latin typeface="Cambria Math" panose="02040503050406030204" pitchFamily="18" charset="0"/>
                          </a:rPr>
                          <m:t>2</m:t>
                        </m:r>
                      </m:sub>
                    </m:sSub>
                  </m:oMath>
                </a14:m>
                <a:r>
                  <a:rPr lang="en-US" dirty="0"/>
                  <a:t>, minimizes the size of weights (reduces model complexity, Ridge regression)</a:t>
                </a:r>
              </a:p>
            </p:txBody>
          </p:sp>
        </mc:Choice>
        <mc:Fallback xmlns="">
          <p:sp>
            <p:nvSpPr>
              <p:cNvPr id="3" name="Content Placeholder 2">
                <a:extLst>
                  <a:ext uri="{FF2B5EF4-FFF2-40B4-BE49-F238E27FC236}">
                    <a16:creationId xmlns:a16="http://schemas.microsoft.com/office/drawing/2014/main" id="{3C1994A8-77BE-B34A-A70B-9983FC1470CE}"/>
                  </a:ext>
                </a:extLst>
              </p:cNvPr>
              <p:cNvSpPr>
                <a:spLocks noGrp="1" noRot="1" noChangeAspect="1" noMove="1" noResize="1" noEditPoints="1" noAdjustHandles="1" noChangeArrowheads="1" noChangeShapeType="1" noTextEdit="1"/>
              </p:cNvSpPr>
              <p:nvPr>
                <p:ph idx="1"/>
              </p:nvPr>
            </p:nvSpPr>
            <p:spPr>
              <a:blipFill>
                <a:blip r:embed="rId3"/>
                <a:stretch>
                  <a:fillRect l="-1832" t="-1511" r="-45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0111858-1004-D44E-94E3-25B257915056}"/>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139743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110D2-16BA-5141-B454-8A17AEDD7D1A}"/>
              </a:ext>
            </a:extLst>
          </p:cNvPr>
          <p:cNvSpPr>
            <a:spLocks noGrp="1"/>
          </p:cNvSpPr>
          <p:nvPr>
            <p:ph type="title"/>
          </p:nvPr>
        </p:nvSpPr>
        <p:spPr/>
        <p:txBody>
          <a:bodyPr/>
          <a:lstStyle/>
          <a:p>
            <a:r>
              <a:rPr lang="en-US" dirty="0"/>
              <a:t>Optimization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BDE5FB-42EF-6D4D-8149-3EA985E121B2}"/>
                  </a:ext>
                </a:extLst>
              </p:cNvPr>
              <p:cNvSpPr>
                <a:spLocks noGrp="1"/>
              </p:cNvSpPr>
              <p:nvPr>
                <p:ph idx="1"/>
              </p:nvPr>
            </p:nvSpPr>
            <p:spPr/>
            <p:txBody>
              <a:bodyPr/>
              <a:lstStyle/>
              <a:p>
                <a:endParaRPr lang="en-US" dirty="0"/>
              </a:p>
              <a:p>
                <a:r>
                  <a:rPr lang="en-US" dirty="0"/>
                  <a:t>Solve</a:t>
                </a:r>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fr-CH" b="0" i="1" smtClean="0">
                                  <a:latin typeface="Cambria Math" panose="02040503050406030204" pitchFamily="18" charset="0"/>
                                </a:rPr>
                                <m:t>𝑊</m:t>
                              </m:r>
                            </m:lim>
                          </m:limLow>
                        </m:fName>
                        <m:e>
                          <m:f>
                            <m:fPr>
                              <m:ctrlPr>
                                <a:rPr lang="en-US" i="1" smtClean="0">
                                  <a:latin typeface="Cambria Math" panose="02040503050406030204" pitchFamily="18" charset="0"/>
                                </a:rPr>
                              </m:ctrlPr>
                            </m:fPr>
                            <m:num>
                              <m:r>
                                <a:rPr lang="fr-CH" b="0" i="1" smtClean="0">
                                  <a:latin typeface="Cambria Math" panose="02040503050406030204" pitchFamily="18" charset="0"/>
                                </a:rPr>
                                <m:t>1</m:t>
                              </m:r>
                            </m:num>
                            <m:den>
                              <m:r>
                                <a:rPr lang="fr-CH" b="0" i="1" smtClean="0">
                                  <a:latin typeface="Cambria Math" panose="02040503050406030204" pitchFamily="18" charset="0"/>
                                </a:rPr>
                                <m:t>2</m:t>
                              </m:r>
                            </m:den>
                          </m:f>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r>
                                    <a:rPr lang="fr-CH" b="0" i="1" smtClean="0">
                                      <a:latin typeface="Cambria Math" panose="02040503050406030204" pitchFamily="18" charset="0"/>
                                    </a:rPr>
                                    <m:t>𝑅</m:t>
                                  </m:r>
                                  <m:r>
                                    <a:rPr lang="fr-CH" i="1">
                                      <a:latin typeface="Cambria Math" panose="02040503050406030204" pitchFamily="18" charset="0"/>
                                    </a:rPr>
                                    <m:t>−</m:t>
                                  </m:r>
                                  <m:r>
                                    <a:rPr lang="fr-CH" b="0" i="1" smtClean="0">
                                      <a:latin typeface="Cambria Math" panose="02040503050406030204" pitchFamily="18" charset="0"/>
                                    </a:rPr>
                                    <m:t>𝑅</m:t>
                                  </m:r>
                                  <m:r>
                                    <a:rPr lang="fr-CH" i="1">
                                      <a:latin typeface="Cambria Math" panose="02040503050406030204" pitchFamily="18" charset="0"/>
                                    </a:rPr>
                                    <m:t>𝑊</m:t>
                                  </m:r>
                                </m:e>
                              </m:d>
                            </m:e>
                            <m:sub>
                              <m:r>
                                <a:rPr lang="fr-CH" b="0" i="1" smtClean="0">
                                  <a:latin typeface="Cambria Math" panose="02040503050406030204" pitchFamily="18" charset="0"/>
                                </a:rPr>
                                <m:t>2</m:t>
                              </m:r>
                            </m:sub>
                            <m:sup>
                              <m:r>
                                <a:rPr lang="fr-CH" b="0" i="1" smtClean="0">
                                  <a:latin typeface="Cambria Math" panose="02040503050406030204" pitchFamily="18" charset="0"/>
                                </a:rPr>
                                <m:t>2</m:t>
                              </m:r>
                            </m:sup>
                          </m:sSubSup>
                          <m:r>
                            <a:rPr lang="fr-CH" b="0" i="1" smtClean="0">
                              <a:latin typeface="Cambria Math" panose="02040503050406030204" pitchFamily="18" charset="0"/>
                            </a:rPr>
                            <m:t>+</m:t>
                          </m:r>
                          <m:f>
                            <m:fPr>
                              <m:ctrlPr>
                                <a:rPr lang="fr-CH" b="0" i="1" smtClean="0">
                                  <a:latin typeface="Cambria Math" panose="02040503050406030204" pitchFamily="18" charset="0"/>
                                </a:rPr>
                              </m:ctrlPr>
                            </m:fPr>
                            <m:num>
                              <m:r>
                                <a:rPr lang="fr-CH" b="0" i="1" smtClean="0">
                                  <a:latin typeface="Cambria Math" panose="02040503050406030204" pitchFamily="18" charset="0"/>
                                  <a:ea typeface="Cambria Math" panose="02040503050406030204" pitchFamily="18" charset="0"/>
                                </a:rPr>
                                <m:t>𝛽</m:t>
                              </m:r>
                            </m:num>
                            <m:den>
                              <m:r>
                                <a:rPr lang="fr-CH" b="0" i="1" smtClean="0">
                                  <a:latin typeface="Cambria Math" panose="02040503050406030204" pitchFamily="18" charset="0"/>
                                </a:rPr>
                                <m:t>2</m:t>
                              </m:r>
                            </m:den>
                          </m:f>
                          <m:sSubSup>
                            <m:sSubSupPr>
                              <m:ctrlPr>
                                <a:rPr lang="fr-CH" b="0" i="1" smtClean="0">
                                  <a:latin typeface="Cambria Math" panose="02040503050406030204" pitchFamily="18" charset="0"/>
                                </a:rPr>
                              </m:ctrlPr>
                            </m:sSubSupPr>
                            <m:e>
                              <m:d>
                                <m:dPr>
                                  <m:begChr m:val="|"/>
                                  <m:endChr m:val="|"/>
                                  <m:ctrlPr>
                                    <a:rPr lang="fr-CH" b="0" i="1" smtClean="0">
                                      <a:latin typeface="Cambria Math" panose="02040503050406030204" pitchFamily="18" charset="0"/>
                                    </a:rPr>
                                  </m:ctrlPr>
                                </m:dPr>
                                <m:e>
                                  <m:r>
                                    <a:rPr lang="fr-CH" b="0" i="1" smtClean="0">
                                      <a:latin typeface="Cambria Math" panose="02040503050406030204" pitchFamily="18" charset="0"/>
                                    </a:rPr>
                                    <m:t>𝑊</m:t>
                                  </m:r>
                                </m:e>
                              </m:d>
                            </m:e>
                            <m:sub>
                              <m:r>
                                <a:rPr lang="fr-CH" b="0" i="1" smtClean="0">
                                  <a:latin typeface="Cambria Math" panose="02040503050406030204" pitchFamily="18" charset="0"/>
                                </a:rPr>
                                <m:t>2</m:t>
                              </m:r>
                            </m:sub>
                            <m:sup>
                              <m:r>
                                <a:rPr lang="fr-CH" b="0" i="1" smtClean="0">
                                  <a:latin typeface="Cambria Math" panose="02040503050406030204" pitchFamily="18" charset="0"/>
                                </a:rPr>
                                <m:t>2</m:t>
                              </m:r>
                            </m:sup>
                          </m:sSubSup>
                          <m:r>
                            <a:rPr lang="fr-CH" b="0" i="1" smtClean="0">
                              <a:latin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𝜆</m:t>
                          </m:r>
                          <m:sSub>
                            <m:sSubPr>
                              <m:ctrlPr>
                                <a:rPr lang="fr-CH" b="0" i="1" smtClean="0">
                                  <a:latin typeface="Cambria Math" panose="02040503050406030204" pitchFamily="18" charset="0"/>
                                  <a:ea typeface="Cambria Math" panose="02040503050406030204" pitchFamily="18" charset="0"/>
                                </a:rPr>
                              </m:ctrlPr>
                            </m:sSubPr>
                            <m:e>
                              <m:d>
                                <m:dPr>
                                  <m:begChr m:val="|"/>
                                  <m:endChr m:val="|"/>
                                  <m:ctrlPr>
                                    <a:rPr lang="fr-CH" i="1">
                                      <a:latin typeface="Cambria Math" panose="02040503050406030204" pitchFamily="18" charset="0"/>
                                    </a:rPr>
                                  </m:ctrlPr>
                                </m:dPr>
                                <m:e>
                                  <m:r>
                                    <a:rPr lang="fr-CH" i="1">
                                      <a:latin typeface="Cambria Math" panose="02040503050406030204" pitchFamily="18" charset="0"/>
                                    </a:rPr>
                                    <m:t>𝑊</m:t>
                                  </m:r>
                                </m:e>
                              </m:d>
                            </m:e>
                            <m:sub>
                              <m:r>
                                <a:rPr lang="fr-CH" b="0" i="1" smtClean="0">
                                  <a:latin typeface="Cambria Math" panose="02040503050406030204" pitchFamily="18" charset="0"/>
                                  <a:ea typeface="Cambria Math" panose="02040503050406030204" pitchFamily="18" charset="0"/>
                                </a:rPr>
                                <m:t>1</m:t>
                              </m:r>
                            </m:sub>
                          </m:sSub>
                        </m:e>
                      </m:func>
                    </m:oMath>
                  </m:oMathPara>
                </a14:m>
                <a:endParaRPr lang="en-US" dirty="0"/>
              </a:p>
              <a:p>
                <a:endParaRPr lang="en-US" dirty="0"/>
              </a:p>
              <a:p>
                <a:r>
                  <a:rPr lang="en-US" dirty="0"/>
                  <a:t>subject to </a:t>
                </a:r>
                <a14:m>
                  <m:oMath xmlns:m="http://schemas.openxmlformats.org/officeDocument/2006/math">
                    <m:r>
                      <m:rPr>
                        <m:sty m:val="p"/>
                      </m:rPr>
                      <a:rPr lang="fr-CH" i="1">
                        <a:latin typeface="Cambria Math" panose="02040503050406030204" pitchFamily="18" charset="0"/>
                      </a:rPr>
                      <m:t>d</m:t>
                    </m:r>
                    <m:r>
                      <m:rPr>
                        <m:sty m:val="p"/>
                      </m:rPr>
                      <a:rPr lang="fr-CH">
                        <a:latin typeface="Cambria Math" panose="02040503050406030204" pitchFamily="18" charset="0"/>
                      </a:rPr>
                      <m:t>iag</m:t>
                    </m:r>
                    <m:d>
                      <m:dPr>
                        <m:ctrlPr>
                          <a:rPr lang="fr-CH" i="1">
                            <a:latin typeface="Cambria Math" panose="02040503050406030204" pitchFamily="18" charset="0"/>
                          </a:rPr>
                        </m:ctrlPr>
                      </m:dPr>
                      <m:e>
                        <m:r>
                          <a:rPr lang="fr-CH">
                            <a:latin typeface="Cambria Math" panose="02040503050406030204" pitchFamily="18" charset="0"/>
                          </a:rPr>
                          <m:t>𝑊</m:t>
                        </m:r>
                      </m:e>
                    </m:d>
                    <m:r>
                      <a:rPr lang="fr-CH">
                        <a:latin typeface="Cambria Math" panose="02040503050406030204" pitchFamily="18" charset="0"/>
                      </a:rPr>
                      <m:t>=0</m:t>
                    </m:r>
                  </m:oMath>
                </a14:m>
                <a:r>
                  <a:rPr lang="en-US" dirty="0"/>
                  <a:t> and </a:t>
                </a:r>
                <a14:m>
                  <m:oMath xmlns:m="http://schemas.openxmlformats.org/officeDocument/2006/math">
                    <m:r>
                      <a:rPr lang="fr-CH" i="1">
                        <a:latin typeface="Cambria Math" panose="02040503050406030204" pitchFamily="18" charset="0"/>
                      </a:rPr>
                      <m:t>𝑊</m:t>
                    </m:r>
                    <m:r>
                      <a:rPr lang="fr-CH" i="1">
                        <a:latin typeface="Cambria Math" panose="02040503050406030204" pitchFamily="18" charset="0"/>
                        <a:ea typeface="Cambria Math" panose="02040503050406030204" pitchFamily="18" charset="0"/>
                      </a:rPr>
                      <m:t>≥0</m:t>
                    </m:r>
                  </m:oMath>
                </a14:m>
                <a:endParaRPr lang="en-US" dirty="0"/>
              </a:p>
            </p:txBody>
          </p:sp>
        </mc:Choice>
        <mc:Fallback xmlns="">
          <p:sp>
            <p:nvSpPr>
              <p:cNvPr id="3" name="Content Placeholder 2">
                <a:extLst>
                  <a:ext uri="{FF2B5EF4-FFF2-40B4-BE49-F238E27FC236}">
                    <a16:creationId xmlns:a16="http://schemas.microsoft.com/office/drawing/2014/main" id="{8BBDE5FB-42EF-6D4D-8149-3EA985E121B2}"/>
                  </a:ext>
                </a:extLst>
              </p:cNvPr>
              <p:cNvSpPr>
                <a:spLocks noGrp="1" noRot="1" noChangeAspect="1" noMove="1" noResize="1" noEditPoints="1" noAdjustHandles="1" noChangeArrowheads="1" noChangeShapeType="1" noTextEdit="1"/>
              </p:cNvSpPr>
              <p:nvPr>
                <p:ph idx="1"/>
              </p:nvPr>
            </p:nvSpPr>
            <p:spPr>
              <a:blipFill>
                <a:blip r:embed="rId3"/>
                <a:stretch>
                  <a:fillRect l="-183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36AC5902-5828-3549-B04A-EE2A5BD09995}"/>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212602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CD92B-1681-3248-9480-FDFDB9311DCE}"/>
              </a:ext>
            </a:extLst>
          </p:cNvPr>
          <p:cNvSpPr>
            <a:spLocks noGrp="1"/>
          </p:cNvSpPr>
          <p:nvPr>
            <p:ph type="title"/>
          </p:nvPr>
        </p:nvSpPr>
        <p:spPr/>
        <p:txBody>
          <a:bodyPr/>
          <a:lstStyle/>
          <a:p>
            <a:r>
              <a:rPr lang="en-US" dirty="0"/>
              <a:t>Solving the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E6F759-5367-CB47-893E-675B113A336F}"/>
                  </a:ext>
                </a:extLst>
              </p:cNvPr>
              <p:cNvSpPr>
                <a:spLocks noGrp="1"/>
              </p:cNvSpPr>
              <p:nvPr>
                <p:ph idx="1"/>
              </p:nvPr>
            </p:nvSpPr>
            <p:spPr/>
            <p:txBody>
              <a:bodyPr/>
              <a:lstStyle/>
              <a:p>
                <a:r>
                  <a:rPr lang="en-US" dirty="0"/>
                  <a:t>Can be solved for each item separately (in parallel)</a:t>
                </a:r>
              </a:p>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sSub>
                                <m:sSubPr>
                                  <m:ctrlPr>
                                    <a:rPr lang="en-US"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𝑗</m:t>
                                  </m:r>
                                </m:sub>
                              </m:sSub>
                            </m:lim>
                          </m:limLow>
                        </m:fName>
                        <m:e>
                          <m:f>
                            <m:fPr>
                              <m:ctrlPr>
                                <a:rPr lang="en-US" i="1">
                                  <a:latin typeface="Cambria Math" panose="02040503050406030204" pitchFamily="18" charset="0"/>
                                </a:rPr>
                              </m:ctrlPr>
                            </m:fPr>
                            <m:num>
                              <m:r>
                                <a:rPr lang="fr-CH" i="1">
                                  <a:latin typeface="Cambria Math" panose="02040503050406030204" pitchFamily="18" charset="0"/>
                                </a:rPr>
                                <m:t>1</m:t>
                              </m:r>
                            </m:num>
                            <m:den>
                              <m:r>
                                <a:rPr lang="fr-CH" i="1">
                                  <a:latin typeface="Cambria Math" panose="02040503050406030204" pitchFamily="18" charset="0"/>
                                </a:rPr>
                                <m:t>2</m:t>
                              </m:r>
                            </m:den>
                          </m:f>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fr-CH" b="0" i="1" smtClean="0">
                                          <a:latin typeface="Cambria Math" panose="02040503050406030204" pitchFamily="18" charset="0"/>
                                        </a:rPr>
                                        <m:t>𝑐</m:t>
                                      </m:r>
                                    </m:e>
                                    <m:sub>
                                      <m:r>
                                        <a:rPr lang="fr-CH" b="0" i="1" smtClean="0">
                                          <a:latin typeface="Cambria Math" panose="02040503050406030204" pitchFamily="18" charset="0"/>
                                        </a:rPr>
                                        <m:t>𝑗</m:t>
                                      </m:r>
                                    </m:sub>
                                  </m:sSub>
                                  <m:r>
                                    <a:rPr lang="fr-CH" i="1">
                                      <a:latin typeface="Cambria Math" panose="02040503050406030204" pitchFamily="18" charset="0"/>
                                    </a:rPr>
                                    <m:t>−</m:t>
                                  </m:r>
                                  <m:r>
                                    <a:rPr lang="fr-CH" b="0" i="1" smtClean="0">
                                      <a:latin typeface="Cambria Math" panose="02040503050406030204" pitchFamily="18" charset="0"/>
                                    </a:rPr>
                                    <m:t>𝑅</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𝑗</m:t>
                                      </m:r>
                                    </m:sub>
                                  </m:sSub>
                                </m:e>
                              </m:d>
                            </m:e>
                            <m:sub>
                              <m:r>
                                <a:rPr lang="fr-CH" i="1">
                                  <a:latin typeface="Cambria Math" panose="02040503050406030204" pitchFamily="18" charset="0"/>
                                </a:rPr>
                                <m:t>2</m:t>
                              </m:r>
                            </m:sub>
                            <m:sup>
                              <m:r>
                                <a:rPr lang="fr-CH" i="1">
                                  <a:latin typeface="Cambria Math" panose="02040503050406030204" pitchFamily="18" charset="0"/>
                                </a:rPr>
                                <m:t>2</m:t>
                              </m:r>
                            </m:sup>
                          </m:sSubSup>
                          <m:r>
                            <a:rPr lang="fr-CH" i="1">
                              <a:latin typeface="Cambria Math" panose="02040503050406030204" pitchFamily="18" charset="0"/>
                            </a:rPr>
                            <m:t>+</m:t>
                          </m:r>
                          <m:f>
                            <m:fPr>
                              <m:ctrlPr>
                                <a:rPr lang="fr-CH" i="1">
                                  <a:latin typeface="Cambria Math" panose="02040503050406030204" pitchFamily="18" charset="0"/>
                                </a:rPr>
                              </m:ctrlPr>
                            </m:fPr>
                            <m:num>
                              <m:r>
                                <a:rPr lang="fr-CH" i="1">
                                  <a:latin typeface="Cambria Math" panose="02040503050406030204" pitchFamily="18" charset="0"/>
                                  <a:ea typeface="Cambria Math" panose="02040503050406030204" pitchFamily="18" charset="0"/>
                                </a:rPr>
                                <m:t>𝛽</m:t>
                              </m:r>
                            </m:num>
                            <m:den>
                              <m:r>
                                <a:rPr lang="fr-CH" i="1">
                                  <a:latin typeface="Cambria Math" panose="02040503050406030204" pitchFamily="18" charset="0"/>
                                </a:rPr>
                                <m:t>2</m:t>
                              </m:r>
                            </m:den>
                          </m:f>
                          <m:sSubSup>
                            <m:sSubSupPr>
                              <m:ctrlPr>
                                <a:rPr lang="fr-CH" i="1">
                                  <a:latin typeface="Cambria Math" panose="02040503050406030204" pitchFamily="18" charset="0"/>
                                </a:rPr>
                              </m:ctrlPr>
                            </m:sSubSup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𝑤</m:t>
                                      </m:r>
                                    </m:e>
                                    <m:sub>
                                      <m:r>
                                        <a:rPr lang="fr-CH" i="1">
                                          <a:latin typeface="Cambria Math" panose="02040503050406030204" pitchFamily="18" charset="0"/>
                                        </a:rPr>
                                        <m:t>𝑗</m:t>
                                      </m:r>
                                    </m:sub>
                                  </m:sSub>
                                </m:e>
                              </m:d>
                            </m:e>
                            <m:sub>
                              <m:r>
                                <a:rPr lang="fr-CH" i="1">
                                  <a:latin typeface="Cambria Math" panose="02040503050406030204" pitchFamily="18" charset="0"/>
                                </a:rPr>
                                <m:t>2</m:t>
                              </m:r>
                            </m:sub>
                            <m:sup>
                              <m:r>
                                <a:rPr lang="fr-CH" i="1">
                                  <a:latin typeface="Cambria Math" panose="02040503050406030204" pitchFamily="18" charset="0"/>
                                </a:rPr>
                                <m:t>2</m:t>
                              </m:r>
                            </m:sup>
                          </m:sSubSup>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𝜆</m:t>
                          </m:r>
                          <m:sSub>
                            <m:sSubPr>
                              <m:ctrlPr>
                                <a:rPr lang="fr-CH" i="1">
                                  <a:latin typeface="Cambria Math" panose="02040503050406030204" pitchFamily="18" charset="0"/>
                                  <a:ea typeface="Cambria Math" panose="02040503050406030204" pitchFamily="18" charset="0"/>
                                </a:rPr>
                              </m:ctrlPr>
                            </m:sSubPr>
                            <m:e>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𝑤</m:t>
                                      </m:r>
                                    </m:e>
                                    <m:sub>
                                      <m:r>
                                        <a:rPr lang="fr-CH" i="1">
                                          <a:latin typeface="Cambria Math" panose="02040503050406030204" pitchFamily="18" charset="0"/>
                                        </a:rPr>
                                        <m:t>𝑗</m:t>
                                      </m:r>
                                    </m:sub>
                                  </m:sSub>
                                </m:e>
                              </m:d>
                            </m:e>
                            <m:sub>
                              <m:r>
                                <a:rPr lang="fr-CH" i="1">
                                  <a:latin typeface="Cambria Math" panose="02040503050406030204" pitchFamily="18" charset="0"/>
                                  <a:ea typeface="Cambria Math" panose="02040503050406030204" pitchFamily="18" charset="0"/>
                                </a:rPr>
                                <m:t>1</m:t>
                              </m:r>
                            </m:sub>
                          </m:sSub>
                        </m:e>
                      </m:func>
                    </m:oMath>
                  </m:oMathPara>
                </a14:m>
                <a:endParaRPr lang="en-US" dirty="0"/>
              </a:p>
              <a:p>
                <a:r>
                  <a:rPr lang="en-US" dirty="0"/>
                  <a:t>subject to </a:t>
                </a:r>
                <a14:m>
                  <m:oMath xmlns:m="http://schemas.openxmlformats.org/officeDocument/2006/math">
                    <m:sSub>
                      <m:sSubPr>
                        <m:ctrlPr>
                          <a:rPr lang="en-US"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0</m:t>
                    </m:r>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𝑗</m:t>
                        </m:r>
                        <m:r>
                          <a:rPr lang="fr-CH" b="0" i="1" smtClean="0">
                            <a:latin typeface="Cambria Math" panose="02040503050406030204" pitchFamily="18" charset="0"/>
                          </a:rPr>
                          <m:t>,</m:t>
                        </m:r>
                        <m:r>
                          <a:rPr lang="fr-CH" b="0" i="1" smtClean="0">
                            <a:latin typeface="Cambria Math" panose="02040503050406030204" pitchFamily="18" charset="0"/>
                          </a:rPr>
                          <m:t>𝑗</m:t>
                        </m:r>
                      </m:sub>
                    </m:sSub>
                    <m:r>
                      <a:rPr lang="fr-CH" b="0" i="1" smtClean="0">
                        <a:latin typeface="Cambria Math" panose="02040503050406030204" pitchFamily="18" charset="0"/>
                      </a:rPr>
                      <m:t>=0</m:t>
                    </m:r>
                  </m:oMath>
                </a14:m>
                <a:endParaRPr lang="en-US" dirty="0"/>
              </a:p>
              <a:p>
                <a:endParaRPr lang="en-US" dirty="0"/>
              </a:p>
              <a:p>
                <a:r>
                  <a:rPr lang="en-US" dirty="0"/>
                  <a:t>Standard methods for solving this problem exist (coordinate descent)</a:t>
                </a:r>
              </a:p>
            </p:txBody>
          </p:sp>
        </mc:Choice>
        <mc:Fallback xmlns="">
          <p:sp>
            <p:nvSpPr>
              <p:cNvPr id="3" name="Content Placeholder 2">
                <a:extLst>
                  <a:ext uri="{FF2B5EF4-FFF2-40B4-BE49-F238E27FC236}">
                    <a16:creationId xmlns:a16="http://schemas.microsoft.com/office/drawing/2014/main" id="{78E6F759-5367-CB47-893E-675B113A336F}"/>
                  </a:ext>
                </a:extLst>
              </p:cNvPr>
              <p:cNvSpPr>
                <a:spLocks noGrp="1" noRot="1" noChangeAspect="1" noMove="1" noResize="1" noEditPoints="1" noAdjustHandles="1" noChangeArrowheads="1" noChangeShapeType="1" noTextEdit="1"/>
              </p:cNvSpPr>
              <p:nvPr>
                <p:ph idx="1"/>
              </p:nvPr>
            </p:nvSpPr>
            <p:spPr>
              <a:blipFill>
                <a:blip r:embed="rId3"/>
                <a:stretch>
                  <a:fillRect l="-1832" t="-1511" r="-45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18D9A1E-603F-2446-895A-0BF3FDC9252C}"/>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979815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532B4-B750-2746-A701-936E73530CCE}"/>
              </a:ext>
            </a:extLst>
          </p:cNvPr>
          <p:cNvSpPr>
            <a:spLocks noGrp="1"/>
          </p:cNvSpPr>
          <p:nvPr>
            <p:ph type="title"/>
          </p:nvPr>
        </p:nvSpPr>
        <p:spPr/>
        <p:txBody>
          <a:bodyPr/>
          <a:lstStyle/>
          <a:p>
            <a:r>
              <a:rPr lang="en-US" dirty="0"/>
              <a:t>Properties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D8475E-7EA4-4045-8DA7-93DE584E3EC6}"/>
                  </a:ext>
                </a:extLst>
              </p:cNvPr>
              <p:cNvSpPr>
                <a:spLocks noGrp="1"/>
              </p:cNvSpPr>
              <p:nvPr>
                <p:ph idx="1"/>
              </p:nvPr>
            </p:nvSpPr>
            <p:spPr/>
            <p:txBody>
              <a:bodyPr/>
              <a:lstStyle/>
              <a:p>
                <a:pPr marL="457200" indent="-457200">
                  <a:buFont typeface="Arial" panose="020B0604020202020204" pitchFamily="34" charset="0"/>
                  <a:buChar char="•"/>
                </a:pPr>
                <a14:m>
                  <m:oMath xmlns:m="http://schemas.openxmlformats.org/officeDocument/2006/math">
                    <m:r>
                      <a:rPr lang="fr-CH" sz="2800" i="1">
                        <a:latin typeface="Cambria Math" panose="02040503050406030204" pitchFamily="18" charset="0"/>
                        <a:ea typeface="Cambria Math" panose="02040503050406030204" pitchFamily="18" charset="0"/>
                      </a:rPr>
                      <m:t>𝑊</m:t>
                    </m:r>
                  </m:oMath>
                </a14:m>
                <a:r>
                  <a:rPr lang="en-US" sz="2800" dirty="0"/>
                  <a:t> directly represents relations among items</a:t>
                </a:r>
              </a:p>
              <a:p>
                <a:pPr marL="457200" indent="-457200">
                  <a:buFont typeface="Arial" panose="020B0604020202020204" pitchFamily="34" charset="0"/>
                  <a:buChar char="•"/>
                </a:pPr>
                <a:r>
                  <a:rPr lang="en-US" sz="2800" dirty="0"/>
                  <a:t>Due to sparsity of matrix </a:t>
                </a:r>
                <a14:m>
                  <m:oMath xmlns:m="http://schemas.openxmlformats.org/officeDocument/2006/math">
                    <m:r>
                      <a:rPr lang="fr-CH" sz="2800" i="1">
                        <a:latin typeface="Cambria Math" panose="02040503050406030204" pitchFamily="18" charset="0"/>
                        <a:ea typeface="Cambria Math" panose="02040503050406030204" pitchFamily="18" charset="0"/>
                      </a:rPr>
                      <m:t>𝑊</m:t>
                    </m:r>
                  </m:oMath>
                </a14:m>
                <a:r>
                  <a:rPr lang="en-US" sz="2800" dirty="0"/>
                  <a:t> top-k recommendations are less expensive to compute</a:t>
                </a:r>
              </a:p>
              <a:p>
                <a:pPr marL="1200150" lvl="1" indent="-457200">
                  <a:buFontTx/>
                  <a:buChar char="-"/>
                </a:pPr>
                <a:r>
                  <a:rPr lang="en-US" sz="2400" dirty="0"/>
                  <a:t>scales with number of non-zero values</a:t>
                </a:r>
              </a:p>
              <a:p>
                <a:pPr marL="1200150" lvl="1" indent="-457200">
                  <a:buFontTx/>
                  <a:buChar char="-"/>
                </a:pPr>
                <a:r>
                  <a:rPr lang="en-US" sz="2400" dirty="0"/>
                  <a:t>typically, 1% non-zero entries</a:t>
                </a:r>
              </a:p>
              <a:p>
                <a:pPr marL="457200" indent="-457200">
                  <a:buFont typeface="Arial" panose="020B0604020202020204" pitchFamily="34" charset="0"/>
                  <a:buChar char="•"/>
                </a:pPr>
                <a:r>
                  <a:rPr lang="en-US" sz="2800" dirty="0"/>
                  <a:t>Training can be performed with a subset of users</a:t>
                </a:r>
              </a:p>
              <a:p>
                <a:pPr marL="457200" indent="-457200">
                  <a:buFont typeface="Arial" panose="020B0604020202020204" pitchFamily="34" charset="0"/>
                  <a:buChar char="•"/>
                </a:pPr>
                <a:r>
                  <a:rPr lang="en-US" sz="2800" dirty="0"/>
                  <a:t>Users need not to be individually modelled, only their rating history needs to be stored</a:t>
                </a:r>
              </a:p>
              <a:p>
                <a:pPr marL="457200" indent="-457200">
                  <a:buFontTx/>
                  <a:buChar char="-"/>
                </a:pPr>
                <a:endParaRPr lang="en-US" sz="2800" dirty="0"/>
              </a:p>
            </p:txBody>
          </p:sp>
        </mc:Choice>
        <mc:Fallback xmlns="">
          <p:sp>
            <p:nvSpPr>
              <p:cNvPr id="3" name="Content Placeholder 2">
                <a:extLst>
                  <a:ext uri="{FF2B5EF4-FFF2-40B4-BE49-F238E27FC236}">
                    <a16:creationId xmlns:a16="http://schemas.microsoft.com/office/drawing/2014/main" id="{B9D8475E-7EA4-4045-8DA7-93DE584E3EC6}"/>
                  </a:ext>
                </a:extLst>
              </p:cNvPr>
              <p:cNvSpPr>
                <a:spLocks noGrp="1" noRot="1" noChangeAspect="1" noMove="1" noResize="1" noEditPoints="1" noAdjustHandles="1" noChangeArrowheads="1" noChangeShapeType="1" noTextEdit="1"/>
              </p:cNvSpPr>
              <p:nvPr>
                <p:ph idx="1"/>
              </p:nvPr>
            </p:nvSpPr>
            <p:spPr>
              <a:blipFill>
                <a:blip r:embed="rId3"/>
                <a:stretch>
                  <a:fillRect l="-1220" t="-1259" r="-1220"/>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E7ACFC73-3476-0243-AE54-BE6F3D17D78F}"/>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161347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A8EB0-A71F-5F23-2534-72A4EF58AEBF}"/>
              </a:ext>
            </a:extLst>
          </p:cNvPr>
          <p:cNvSpPr>
            <a:spLocks noGrp="1"/>
          </p:cNvSpPr>
          <p:nvPr>
            <p:ph type="title"/>
          </p:nvPr>
        </p:nvSpPr>
        <p:spPr/>
        <p:txBody>
          <a:bodyPr/>
          <a:lstStyle/>
          <a:p>
            <a:r>
              <a:rPr lang="en-CH" dirty="0"/>
              <a:t>Question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BA96C2-CE22-1405-C6E1-591C5B1D5DA6}"/>
                  </a:ext>
                </a:extLst>
              </p:cNvPr>
              <p:cNvSpPr>
                <a:spLocks noGrp="1"/>
              </p:cNvSpPr>
              <p:nvPr>
                <p:ph idx="1"/>
              </p:nvPr>
            </p:nvSpPr>
            <p:spPr/>
            <p:txBody>
              <a:bodyPr/>
              <a:lstStyle/>
              <a:p>
                <a:r>
                  <a:rPr lang="en-CH" dirty="0"/>
                  <a:t>Which of the following matrices is not sparse?</a:t>
                </a:r>
              </a:p>
              <a:p>
                <a:pPr marL="514350" indent="-514350">
                  <a:buFont typeface="+mj-lt"/>
                  <a:buAutoNum type="alphaUcPeriod"/>
                </a:pPr>
                <a:r>
                  <a:rPr lang="en-GB" dirty="0"/>
                  <a:t>T</a:t>
                </a:r>
                <a:r>
                  <a:rPr lang="en-CH" dirty="0"/>
                  <a:t>he matrix </a:t>
                </a:r>
                <a14:m>
                  <m:oMath xmlns:m="http://schemas.openxmlformats.org/officeDocument/2006/math">
                    <m:r>
                      <a:rPr lang="en-CH" i="1" dirty="0" smtClean="0">
                        <a:latin typeface="Cambria Math" panose="02040503050406030204" pitchFamily="18" charset="0"/>
                      </a:rPr>
                      <m:t>𝑊</m:t>
                    </m:r>
                  </m:oMath>
                </a14:m>
                <a:endParaRPr lang="en-CH" dirty="0"/>
              </a:p>
              <a:p>
                <a:pPr marL="514350" indent="-514350">
                  <a:buFont typeface="+mj-lt"/>
                  <a:buAutoNum type="alphaUcPeriod"/>
                </a:pPr>
                <a:r>
                  <a:rPr lang="en-CH" dirty="0"/>
                  <a:t>The matrix </a:t>
                </a:r>
                <a14:m>
                  <m:oMath xmlns:m="http://schemas.openxmlformats.org/officeDocument/2006/math">
                    <m:acc>
                      <m:accPr>
                        <m:chr m:val="̂"/>
                        <m:ctrlPr>
                          <a:rPr lang="fr-CH" sz="3200" i="1" smtClean="0">
                            <a:latin typeface="Cambria Math" panose="02040503050406030204" pitchFamily="18" charset="0"/>
                            <a:ea typeface="Cambria Math" panose="02040503050406030204" pitchFamily="18" charset="0"/>
                          </a:rPr>
                        </m:ctrlPr>
                      </m:accPr>
                      <m:e>
                        <m:r>
                          <a:rPr lang="fr-CH" sz="3200" i="1">
                            <a:latin typeface="Cambria Math" panose="02040503050406030204" pitchFamily="18" charset="0"/>
                            <a:ea typeface="Cambria Math" panose="02040503050406030204" pitchFamily="18" charset="0"/>
                          </a:rPr>
                          <m:t>𝑅</m:t>
                        </m:r>
                      </m:e>
                    </m:acc>
                  </m:oMath>
                </a14:m>
                <a:endParaRPr lang="en-CH" dirty="0"/>
              </a:p>
              <a:p>
                <a:pPr marL="514350" indent="-514350">
                  <a:buFont typeface="+mj-lt"/>
                  <a:buAutoNum type="alphaUcPeriod"/>
                </a:pPr>
                <a:r>
                  <a:rPr lang="en-CH" dirty="0"/>
                  <a:t>The matrix </a:t>
                </a:r>
                <a14:m>
                  <m:oMath xmlns:m="http://schemas.openxmlformats.org/officeDocument/2006/math">
                    <m:r>
                      <a:rPr lang="fr-CH" sz="3200" b="0" i="1" smtClean="0">
                        <a:latin typeface="Cambria Math" panose="02040503050406030204" pitchFamily="18" charset="0"/>
                        <a:ea typeface="Cambria Math" panose="02040503050406030204" pitchFamily="18" charset="0"/>
                      </a:rPr>
                      <m:t>𝑅𝑊</m:t>
                    </m:r>
                  </m:oMath>
                </a14:m>
                <a:endParaRPr lang="en-CH" dirty="0"/>
              </a:p>
              <a:p>
                <a:pPr marL="514350" indent="-514350">
                  <a:buFont typeface="+mj-lt"/>
                  <a:buAutoNum type="alphaUcPeriod"/>
                </a:pPr>
                <a:r>
                  <a:rPr lang="en-CH" dirty="0"/>
                  <a:t>More than one of the above are sparse</a:t>
                </a:r>
              </a:p>
            </p:txBody>
          </p:sp>
        </mc:Choice>
        <mc:Fallback xmlns="">
          <p:sp>
            <p:nvSpPr>
              <p:cNvPr id="3" name="Content Placeholder 2">
                <a:extLst>
                  <a:ext uri="{FF2B5EF4-FFF2-40B4-BE49-F238E27FC236}">
                    <a16:creationId xmlns:a16="http://schemas.microsoft.com/office/drawing/2014/main" id="{1CBA96C2-CE22-1405-C6E1-591C5B1D5DA6}"/>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DB380FB3-7F57-FDBF-8089-AA870BD20158}"/>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338381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Content-based Recommender System</a:t>
            </a:r>
          </a:p>
        </p:txBody>
      </p:sp>
      <p:sp>
        <p:nvSpPr>
          <p:cNvPr id="3" name="Content Placeholder 2"/>
          <p:cNvSpPr>
            <a:spLocks noGrp="1"/>
          </p:cNvSpPr>
          <p:nvPr>
            <p:ph idx="1"/>
          </p:nvPr>
        </p:nvSpPr>
        <p:spPr/>
        <p:txBody>
          <a:bodyPr/>
          <a:lstStyle/>
          <a:p>
            <a:r>
              <a:rPr lang="en-GB" dirty="0"/>
              <a:t>Content-based = “Show me more of what </a:t>
            </a:r>
            <a:r>
              <a:rPr lang="en-GB" b="1" dirty="0"/>
              <a:t>I</a:t>
            </a:r>
            <a:r>
              <a:rPr lang="en-GB" dirty="0"/>
              <a:t> liked”</a:t>
            </a:r>
            <a:endParaRPr lang="en-GB" dirty="0">
              <a:solidFill>
                <a:srgbClr val="000000"/>
              </a:solidFill>
            </a:endParaRP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755576" y="2348880"/>
            <a:ext cx="1162968" cy="1162968"/>
          </a:xfrm>
          <a:prstGeom prst="rect">
            <a:avLst/>
          </a:prstGeom>
        </p:spPr>
      </p:pic>
      <p:sp>
        <p:nvSpPr>
          <p:cNvPr id="7" name="Rectangle 5"/>
          <p:cNvSpPr>
            <a:spLocks noChangeArrowheads="1"/>
          </p:cNvSpPr>
          <p:nvPr/>
        </p:nvSpPr>
        <p:spPr bwMode="auto">
          <a:xfrm>
            <a:off x="1619672" y="2483024"/>
            <a:ext cx="2592288" cy="1016305"/>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User profile</a:t>
            </a:r>
          </a:p>
          <a:p>
            <a:pPr eaLnBrk="0" hangingPunct="0"/>
            <a:r>
              <a:rPr lang="en-US" sz="2000" dirty="0">
                <a:solidFill>
                  <a:schemeClr val="tx1"/>
                </a:solidFill>
                <a:latin typeface="Calibri"/>
                <a:cs typeface="Calibri"/>
              </a:rPr>
              <a:t>+</a:t>
            </a:r>
          </a:p>
          <a:p>
            <a:pPr eaLnBrk="0" hangingPunct="0"/>
            <a:r>
              <a:rPr lang="en-US" sz="2000" dirty="0">
                <a:solidFill>
                  <a:schemeClr val="tx1"/>
                </a:solidFill>
                <a:latin typeface="Calibri"/>
                <a:cs typeface="Calibri"/>
              </a:rPr>
              <a:t>Context information</a:t>
            </a:r>
          </a:p>
        </p:txBody>
      </p:sp>
      <p:sp>
        <p:nvSpPr>
          <p:cNvPr id="9" name="Rectangle 5"/>
          <p:cNvSpPr>
            <a:spLocks noChangeArrowheads="1"/>
          </p:cNvSpPr>
          <p:nvPr/>
        </p:nvSpPr>
        <p:spPr bwMode="auto">
          <a:xfrm>
            <a:off x="2267744" y="4653136"/>
            <a:ext cx="1944216" cy="1016305"/>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Item profile</a:t>
            </a:r>
          </a:p>
          <a:p>
            <a:pPr eaLnBrk="0" hangingPunct="0"/>
            <a:r>
              <a:rPr lang="en-US" sz="2000" dirty="0">
                <a:solidFill>
                  <a:schemeClr val="tx1"/>
                </a:solidFill>
                <a:latin typeface="Calibri"/>
                <a:cs typeface="Calibri"/>
              </a:rPr>
              <a:t>+</a:t>
            </a:r>
          </a:p>
          <a:p>
            <a:pPr eaLnBrk="0" hangingPunct="0"/>
            <a:r>
              <a:rPr lang="en-US" sz="2000" dirty="0">
                <a:solidFill>
                  <a:schemeClr val="tx1"/>
                </a:solidFill>
                <a:latin typeface="Calibri"/>
                <a:cs typeface="Calibri"/>
              </a:rPr>
              <a:t>Past ratings</a:t>
            </a:r>
          </a:p>
        </p:txBody>
      </p:sp>
      <p:pic>
        <p:nvPicPr>
          <p:cNvPr id="10" name="Picture 9"/>
          <p:cNvPicPr>
            <a:picLocks noChangeAspect="1"/>
          </p:cNvPicPr>
          <p:nvPr/>
        </p:nvPicPr>
        <p:blipFill>
          <a:blip r:embed="rId4"/>
          <a:stretch>
            <a:fillRect/>
          </a:stretch>
        </p:blipFill>
        <p:spPr>
          <a:xfrm>
            <a:off x="4355976" y="3429000"/>
            <a:ext cx="1152128" cy="1152128"/>
          </a:xfrm>
          <a:prstGeom prst="rect">
            <a:avLst/>
          </a:prstGeom>
        </p:spPr>
      </p:pic>
      <p:sp>
        <p:nvSpPr>
          <p:cNvPr id="11" name="Rectangle 5"/>
          <p:cNvSpPr>
            <a:spLocks noChangeArrowheads="1"/>
          </p:cNvSpPr>
          <p:nvPr/>
        </p:nvSpPr>
        <p:spPr bwMode="auto">
          <a:xfrm>
            <a:off x="3707904" y="3861048"/>
            <a:ext cx="864096"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RS</a:t>
            </a:r>
          </a:p>
        </p:txBody>
      </p:sp>
      <p:cxnSp>
        <p:nvCxnSpPr>
          <p:cNvPr id="13" name="Curved Connector 12"/>
          <p:cNvCxnSpPr>
            <a:stCxn id="7" idx="3"/>
            <a:endCxn id="10" idx="0"/>
          </p:cNvCxnSpPr>
          <p:nvPr/>
        </p:nvCxnSpPr>
        <p:spPr bwMode="auto">
          <a:xfrm>
            <a:off x="4211960" y="2991177"/>
            <a:ext cx="720080" cy="437823"/>
          </a:xfrm>
          <a:prstGeom prst="curvedConnector2">
            <a:avLst/>
          </a:prstGeom>
          <a:solidFill>
            <a:schemeClr val="accent1"/>
          </a:solidFill>
          <a:ln w="9525" cap="flat" cmpd="sng" algn="ctr">
            <a:solidFill>
              <a:schemeClr val="tx1"/>
            </a:solidFill>
            <a:prstDash val="solid"/>
            <a:round/>
            <a:headEnd type="none" w="med" len="med"/>
            <a:tailEnd type="arrow"/>
          </a:ln>
          <a:effectLst/>
        </p:spPr>
      </p:cxnSp>
      <p:cxnSp>
        <p:nvCxnSpPr>
          <p:cNvPr id="17" name="Curved Connector 16"/>
          <p:cNvCxnSpPr>
            <a:stCxn id="9" idx="3"/>
            <a:endCxn id="10" idx="2"/>
          </p:cNvCxnSpPr>
          <p:nvPr/>
        </p:nvCxnSpPr>
        <p:spPr bwMode="auto">
          <a:xfrm flipV="1">
            <a:off x="4211960" y="4581128"/>
            <a:ext cx="720080" cy="580161"/>
          </a:xfrm>
          <a:prstGeom prst="curvedConnector2">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a:stCxn id="10" idx="3"/>
            <a:endCxn id="18" idx="1"/>
          </p:cNvCxnSpPr>
          <p:nvPr/>
        </p:nvCxnSpPr>
        <p:spPr bwMode="auto">
          <a:xfrm>
            <a:off x="5508104" y="4005064"/>
            <a:ext cx="1236464" cy="542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23" name="Group 22"/>
          <p:cNvGrpSpPr/>
          <p:nvPr/>
        </p:nvGrpSpPr>
        <p:grpSpPr>
          <a:xfrm>
            <a:off x="6300192" y="3429000"/>
            <a:ext cx="2051720" cy="1788648"/>
            <a:chOff x="6624736" y="3429000"/>
            <a:chExt cx="2051720" cy="1788648"/>
          </a:xfrm>
        </p:grpSpPr>
        <p:pic>
          <p:nvPicPr>
            <p:cNvPr id="18" name="Picture 17"/>
            <p:cNvPicPr>
              <a:picLocks noChangeAspect="1"/>
            </p:cNvPicPr>
            <p:nvPr/>
          </p:nvPicPr>
          <p:blipFill>
            <a:blip r:embed="rId5"/>
            <a:stretch>
              <a:fillRect/>
            </a:stretch>
          </p:blipFill>
          <p:spPr>
            <a:xfrm>
              <a:off x="7069112" y="3429000"/>
              <a:ext cx="1162968" cy="1162968"/>
            </a:xfrm>
            <a:prstGeom prst="rect">
              <a:avLst/>
            </a:prstGeom>
          </p:spPr>
        </p:pic>
        <p:sp>
          <p:nvSpPr>
            <p:cNvPr id="21" name="Rectangle 5"/>
            <p:cNvSpPr>
              <a:spLocks noChangeArrowheads="1"/>
            </p:cNvSpPr>
            <p:nvPr/>
          </p:nvSpPr>
          <p:spPr bwMode="auto">
            <a:xfrm>
              <a:off x="6624736" y="4509120"/>
              <a:ext cx="2051720" cy="708528"/>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Recommendation</a:t>
              </a:r>
            </a:p>
            <a:p>
              <a:pPr eaLnBrk="0" hangingPunct="0"/>
              <a:r>
                <a:rPr lang="en-US" sz="2000" dirty="0">
                  <a:solidFill>
                    <a:schemeClr val="tx1"/>
                  </a:solidFill>
                  <a:latin typeface="Calibri"/>
                  <a:cs typeface="Calibri"/>
                </a:rPr>
                <a:t>list</a:t>
              </a:r>
            </a:p>
          </p:txBody>
        </p:sp>
      </p:grpSp>
      <p:pic>
        <p:nvPicPr>
          <p:cNvPr id="12" name="Picture 11"/>
          <p:cNvPicPr>
            <a:picLocks noChangeAspect="1"/>
          </p:cNvPicPr>
          <p:nvPr/>
        </p:nvPicPr>
        <p:blipFill>
          <a:blip r:embed="rId6"/>
          <a:stretch>
            <a:fillRect/>
          </a:stretch>
        </p:blipFill>
        <p:spPr>
          <a:xfrm>
            <a:off x="395536" y="4797152"/>
            <a:ext cx="936000" cy="936000"/>
          </a:xfrm>
          <a:prstGeom prst="rect">
            <a:avLst/>
          </a:prstGeom>
        </p:spPr>
      </p:pic>
      <p:pic>
        <p:nvPicPr>
          <p:cNvPr id="6" name="Picture 5"/>
          <p:cNvPicPr>
            <a:picLocks noChangeAspect="1"/>
          </p:cNvPicPr>
          <p:nvPr/>
        </p:nvPicPr>
        <p:blipFill>
          <a:blip r:embed="rId7"/>
          <a:stretch>
            <a:fillRect/>
          </a:stretch>
        </p:blipFill>
        <p:spPr>
          <a:xfrm>
            <a:off x="1331640" y="5013176"/>
            <a:ext cx="936104" cy="936104"/>
          </a:xfrm>
          <a:prstGeom prst="rect">
            <a:avLst/>
          </a:prstGeom>
        </p:spPr>
      </p:pic>
      <p:pic>
        <p:nvPicPr>
          <p:cNvPr id="14" name="Picture 13"/>
          <p:cNvPicPr>
            <a:picLocks noChangeAspect="1"/>
          </p:cNvPicPr>
          <p:nvPr/>
        </p:nvPicPr>
        <p:blipFill>
          <a:blip r:embed="rId8"/>
          <a:stretch>
            <a:fillRect/>
          </a:stretch>
        </p:blipFill>
        <p:spPr>
          <a:xfrm>
            <a:off x="1331640" y="4293200"/>
            <a:ext cx="936000" cy="936000"/>
          </a:xfrm>
          <a:prstGeom prst="rect">
            <a:avLst/>
          </a:prstGeom>
        </p:spPr>
      </p:pic>
    </p:spTree>
    <p:extLst>
      <p:ext uri="{BB962C8B-B14F-4D97-AF65-F5344CB8AC3E}">
        <p14:creationId xmlns:p14="http://schemas.microsoft.com/office/powerpoint/2010/main" val="819189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57497-A9EC-1199-25FB-3AC9488B664E}"/>
              </a:ext>
            </a:extLst>
          </p:cNvPr>
          <p:cNvSpPr>
            <a:spLocks noGrp="1"/>
          </p:cNvSpPr>
          <p:nvPr>
            <p:ph type="title"/>
          </p:nvPr>
        </p:nvSpPr>
        <p:spPr/>
        <p:txBody>
          <a:bodyPr/>
          <a:lstStyle/>
          <a:p>
            <a:r>
              <a:rPr lang="en-CH" dirty="0"/>
              <a:t>Question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718703-AC2C-9C3C-2073-02A151E5AF0F}"/>
                  </a:ext>
                </a:extLst>
              </p:cNvPr>
              <p:cNvSpPr>
                <a:spLocks noGrp="1"/>
              </p:cNvSpPr>
              <p:nvPr>
                <p:ph idx="1"/>
              </p:nvPr>
            </p:nvSpPr>
            <p:spPr/>
            <p:txBody>
              <a:bodyPr/>
              <a:lstStyle/>
              <a:p>
                <a:r>
                  <a:rPr lang="en-CH" dirty="0"/>
                  <a:t>If users rate about 1% of items, and W has sparsity 1%, how many multiplications are needed to recommend the top-k elements?</a:t>
                </a:r>
              </a:p>
              <a:p>
                <a:pPr marL="514350" indent="-514350">
                  <a:buFont typeface="+mj-lt"/>
                  <a:buAutoNum type="alphaUcPeriod"/>
                </a:pPr>
                <a14:m>
                  <m:oMath xmlns:m="http://schemas.openxmlformats.org/officeDocument/2006/math">
                    <m:r>
                      <a:rPr lang="en-CH" i="1" dirty="0">
                        <a:latin typeface="Cambria Math" panose="02040503050406030204" pitchFamily="18" charset="0"/>
                      </a:rPr>
                      <m:t>|</m:t>
                    </m:r>
                    <m:r>
                      <a:rPr lang="fr-CH" i="1" dirty="0">
                        <a:latin typeface="Cambria Math" panose="02040503050406030204" pitchFamily="18" charset="0"/>
                      </a:rPr>
                      <m:t>𝐼</m:t>
                    </m:r>
                    <m:r>
                      <a:rPr lang="en-CH" i="1" dirty="0">
                        <a:latin typeface="Cambria Math" panose="02040503050406030204" pitchFamily="18" charset="0"/>
                      </a:rPr>
                      <m:t>|∗|</m:t>
                    </m:r>
                    <m:r>
                      <a:rPr lang="en-CH" i="1" dirty="0">
                        <a:latin typeface="Cambria Math" panose="02040503050406030204" pitchFamily="18" charset="0"/>
                      </a:rPr>
                      <m:t>𝐼</m:t>
                    </m:r>
                    <m:r>
                      <a:rPr lang="en-CH" i="1" dirty="0">
                        <a:latin typeface="Cambria Math" panose="02040503050406030204" pitchFamily="18" charset="0"/>
                      </a:rPr>
                      <m:t>|∗0.0001</m:t>
                    </m:r>
                  </m:oMath>
                </a14:m>
                <a:endParaRPr lang="en-CH" dirty="0"/>
              </a:p>
              <a:p>
                <a:pPr marL="514350" indent="-514350">
                  <a:buFont typeface="+mj-lt"/>
                  <a:buAutoNum type="alphaUcPeriod"/>
                </a:pPr>
                <a14:m>
                  <m:oMath xmlns:m="http://schemas.openxmlformats.org/officeDocument/2006/math">
                    <m:r>
                      <a:rPr lang="en-CH" i="1" dirty="0">
                        <a:latin typeface="Cambria Math" panose="02040503050406030204" pitchFamily="18" charset="0"/>
                      </a:rPr>
                      <m:t>|</m:t>
                    </m:r>
                    <m:r>
                      <a:rPr lang="fr-CH" i="1" dirty="0">
                        <a:latin typeface="Cambria Math" panose="02040503050406030204" pitchFamily="18" charset="0"/>
                      </a:rPr>
                      <m:t>𝐼</m:t>
                    </m:r>
                    <m:r>
                      <a:rPr lang="en-CH" i="1" dirty="0">
                        <a:latin typeface="Cambria Math" panose="02040503050406030204" pitchFamily="18" charset="0"/>
                      </a:rPr>
                      <m:t>|∗|</m:t>
                    </m:r>
                    <m:r>
                      <a:rPr lang="en-CH" i="1" dirty="0">
                        <a:latin typeface="Cambria Math" panose="02040503050406030204" pitchFamily="18" charset="0"/>
                      </a:rPr>
                      <m:t>𝐼</m:t>
                    </m:r>
                    <m:r>
                      <a:rPr lang="en-CH" i="1" dirty="0">
                        <a:latin typeface="Cambria Math" panose="02040503050406030204" pitchFamily="18" charset="0"/>
                      </a:rPr>
                      <m:t>|∗</m:t>
                    </m:r>
                    <m:r>
                      <a:rPr lang="fr-CH" i="1" dirty="0">
                        <a:latin typeface="Cambria Math" panose="02040503050406030204" pitchFamily="18" charset="0"/>
                      </a:rPr>
                      <m:t>𝑘</m:t>
                    </m:r>
                    <m:r>
                      <a:rPr lang="en-CH" i="1" dirty="0">
                        <a:latin typeface="Cambria Math" panose="02040503050406030204" pitchFamily="18" charset="0"/>
                      </a:rPr>
                      <m:t>∗0.01</m:t>
                    </m:r>
                  </m:oMath>
                </a14:m>
                <a:endParaRPr lang="en-CH" dirty="0"/>
              </a:p>
              <a:p>
                <a:pPr marL="514350" indent="-514350">
                  <a:buFont typeface="+mj-lt"/>
                  <a:buAutoNum type="alphaUcPeriod"/>
                </a:pPr>
                <a14:m>
                  <m:oMath xmlns:m="http://schemas.openxmlformats.org/officeDocument/2006/math">
                    <m:r>
                      <a:rPr lang="en-CH" i="1" dirty="0">
                        <a:latin typeface="Cambria Math" panose="02040503050406030204" pitchFamily="18" charset="0"/>
                      </a:rPr>
                      <m:t>|</m:t>
                    </m:r>
                    <m:r>
                      <a:rPr lang="fr-CH" i="1" dirty="0">
                        <a:latin typeface="Cambria Math" panose="02040503050406030204" pitchFamily="18" charset="0"/>
                      </a:rPr>
                      <m:t>𝑈</m:t>
                    </m:r>
                    <m:r>
                      <a:rPr lang="en-CH" i="1" dirty="0">
                        <a:latin typeface="Cambria Math" panose="02040503050406030204" pitchFamily="18" charset="0"/>
                      </a:rPr>
                      <m:t>|∗|</m:t>
                    </m:r>
                    <m:r>
                      <a:rPr lang="en-CH" i="1" dirty="0">
                        <a:latin typeface="Cambria Math" panose="02040503050406030204" pitchFamily="18" charset="0"/>
                      </a:rPr>
                      <m:t>𝐼</m:t>
                    </m:r>
                    <m:r>
                      <a:rPr lang="en-CH" i="1" dirty="0">
                        <a:latin typeface="Cambria Math" panose="02040503050406030204" pitchFamily="18" charset="0"/>
                      </a:rPr>
                      <m:t>|∗</m:t>
                    </m:r>
                    <m:r>
                      <a:rPr lang="fr-CH" i="1" dirty="0">
                        <a:latin typeface="Cambria Math" panose="02040503050406030204" pitchFamily="18" charset="0"/>
                      </a:rPr>
                      <m:t>𝑘</m:t>
                    </m:r>
                    <m:r>
                      <a:rPr lang="en-CH" i="1" dirty="0">
                        <a:latin typeface="Cambria Math" panose="02040503050406030204" pitchFamily="18" charset="0"/>
                      </a:rPr>
                      <m:t>∗0.0001</m:t>
                    </m:r>
                  </m:oMath>
                </a14:m>
                <a:endParaRPr lang="en-CH" dirty="0"/>
              </a:p>
              <a:p>
                <a:pPr marL="514350" indent="-514350">
                  <a:buFont typeface="+mj-lt"/>
                  <a:buAutoNum type="alphaUcPeriod"/>
                </a:pPr>
                <a14:m>
                  <m:oMath xmlns:m="http://schemas.openxmlformats.org/officeDocument/2006/math">
                    <m:r>
                      <a:rPr lang="en-CH" i="1" dirty="0">
                        <a:latin typeface="Cambria Math" panose="02040503050406030204" pitchFamily="18" charset="0"/>
                      </a:rPr>
                      <m:t>|</m:t>
                    </m:r>
                    <m:r>
                      <a:rPr lang="fr-CH" i="1" dirty="0">
                        <a:latin typeface="Cambria Math" panose="02040503050406030204" pitchFamily="18" charset="0"/>
                      </a:rPr>
                      <m:t>𝑈</m:t>
                    </m:r>
                    <m:r>
                      <a:rPr lang="en-CH" i="1" dirty="0">
                        <a:latin typeface="Cambria Math" panose="02040503050406030204" pitchFamily="18" charset="0"/>
                      </a:rPr>
                      <m:t>|∗|</m:t>
                    </m:r>
                    <m:r>
                      <a:rPr lang="en-CH" i="1" dirty="0">
                        <a:latin typeface="Cambria Math" panose="02040503050406030204" pitchFamily="18" charset="0"/>
                      </a:rPr>
                      <m:t>𝐼</m:t>
                    </m:r>
                    <m:r>
                      <a:rPr lang="en-CH" i="1" dirty="0">
                        <a:latin typeface="Cambria Math" panose="02040503050406030204" pitchFamily="18" charset="0"/>
                      </a:rPr>
                      <m:t>|∗0.0</m:t>
                    </m:r>
                    <m:r>
                      <a:rPr lang="fr-CH" i="1" dirty="0">
                        <a:latin typeface="Cambria Math" panose="02040503050406030204" pitchFamily="18" charset="0"/>
                      </a:rPr>
                      <m:t>00</m:t>
                    </m:r>
                    <m:r>
                      <a:rPr lang="en-CH" i="1" dirty="0">
                        <a:latin typeface="Cambria Math" panose="02040503050406030204" pitchFamily="18" charset="0"/>
                      </a:rPr>
                      <m:t>1</m:t>
                    </m:r>
                  </m:oMath>
                </a14:m>
                <a:endParaRPr lang="en-CH" dirty="0"/>
              </a:p>
              <a:p>
                <a:endParaRPr lang="en-CH" dirty="0"/>
              </a:p>
              <a:p>
                <a:endParaRPr lang="en-CH" dirty="0"/>
              </a:p>
              <a:p>
                <a:endParaRPr lang="en-CH" dirty="0"/>
              </a:p>
            </p:txBody>
          </p:sp>
        </mc:Choice>
        <mc:Fallback xmlns="">
          <p:sp>
            <p:nvSpPr>
              <p:cNvPr id="3" name="Content Placeholder 2">
                <a:extLst>
                  <a:ext uri="{FF2B5EF4-FFF2-40B4-BE49-F238E27FC236}">
                    <a16:creationId xmlns:a16="http://schemas.microsoft.com/office/drawing/2014/main" id="{C7718703-AC2C-9C3C-2073-02A151E5AF0F}"/>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169C5660-AB76-9684-FDB1-952825239982}"/>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526519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97A3-41B4-D644-914F-F373FEE12B05}"/>
              </a:ext>
            </a:extLst>
          </p:cNvPr>
          <p:cNvSpPr>
            <a:spLocks noGrp="1"/>
          </p:cNvSpPr>
          <p:nvPr>
            <p:ph type="title"/>
          </p:nvPr>
        </p:nvSpPr>
        <p:spPr>
          <a:xfrm>
            <a:off x="152400" y="304800"/>
            <a:ext cx="8668072" cy="914400"/>
          </a:xfrm>
        </p:spPr>
        <p:txBody>
          <a:bodyPr/>
          <a:lstStyle/>
          <a:p>
            <a:r>
              <a:rPr lang="en-US" dirty="0"/>
              <a:t>2.5 Evaluation of Recommender System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AA8F49-4875-5F4E-906F-FB70C1AB92AE}"/>
                  </a:ext>
                </a:extLst>
              </p:cNvPr>
              <p:cNvSpPr>
                <a:spLocks noGrp="1"/>
              </p:cNvSpPr>
              <p:nvPr>
                <p:ph idx="1"/>
              </p:nvPr>
            </p:nvSpPr>
            <p:spPr/>
            <p:txBody>
              <a:bodyPr/>
              <a:lstStyle/>
              <a:p>
                <a:r>
                  <a:rPr lang="en-US" dirty="0"/>
                  <a:t>Standard error metrics used: </a:t>
                </a:r>
              </a:p>
              <a:p>
                <a:br>
                  <a:rPr lang="en-US" dirty="0"/>
                </a:br>
                <a:r>
                  <a:rPr lang="en-US" dirty="0"/>
                  <a:t>	Root Mean Square Error (RMSE)</a:t>
                </a:r>
              </a:p>
              <a:p>
                <a:pPr/>
                <a14:m>
                  <m:oMathPara xmlns:m="http://schemas.openxmlformats.org/officeDocument/2006/math">
                    <m:oMathParaPr>
                      <m:jc m:val="centerGroup"/>
                    </m:oMathParaPr>
                    <m:oMath xmlns:m="http://schemas.openxmlformats.org/officeDocument/2006/math">
                      <m:r>
                        <a:rPr lang="fr-CH" b="0" i="1" smtClean="0">
                          <a:latin typeface="Cambria Math" panose="02040503050406030204" pitchFamily="18" charset="0"/>
                        </a:rPr>
                        <m:t>𝑅𝑀𝑆𝐸</m:t>
                      </m:r>
                      <m:r>
                        <a:rPr lang="fr-CH" b="0" i="1" smtClean="0">
                          <a:latin typeface="Cambria Math" panose="02040503050406030204" pitchFamily="18" charset="0"/>
                        </a:rPr>
                        <m:t>=</m:t>
                      </m:r>
                      <m:rad>
                        <m:radPr>
                          <m:degHide m:val="on"/>
                          <m:ctrlPr>
                            <a:rPr lang="fr-CH" b="0" i="1" smtClean="0">
                              <a:latin typeface="Cambria Math" panose="02040503050406030204" pitchFamily="18" charset="0"/>
                            </a:rPr>
                          </m:ctrlPr>
                        </m:radPr>
                        <m:deg/>
                        <m:e>
                          <m:f>
                            <m:fPr>
                              <m:ctrlPr>
                                <a:rPr lang="fr-CH" b="0" i="1" smtClean="0">
                                  <a:latin typeface="Cambria Math" panose="02040503050406030204" pitchFamily="18" charset="0"/>
                                </a:rPr>
                              </m:ctrlPr>
                            </m:fPr>
                            <m:num>
                              <m:r>
                                <a:rPr lang="fr-CH" b="0" i="1" smtClean="0">
                                  <a:latin typeface="Cambria Math" panose="02040503050406030204" pitchFamily="18" charset="0"/>
                                </a:rPr>
                                <m:t>1</m:t>
                              </m:r>
                            </m:num>
                            <m:den>
                              <m:r>
                                <a:rPr lang="fr-CH" b="0" i="1" smtClean="0">
                                  <a:latin typeface="Cambria Math" panose="02040503050406030204" pitchFamily="18" charset="0"/>
                                </a:rPr>
                                <m:t>𝑁</m:t>
                              </m:r>
                            </m:den>
                          </m:f>
                          <m:nary>
                            <m:naryPr>
                              <m:chr m:val="∑"/>
                              <m:supHide m:val="on"/>
                              <m:ctrlPr>
                                <a:rPr lang="fr-CH" b="0" i="1" smtClean="0">
                                  <a:latin typeface="Cambria Math" panose="02040503050406030204" pitchFamily="18" charset="0"/>
                                </a:rPr>
                              </m:ctrlPr>
                            </m:naryPr>
                            <m:sub>
                              <m:sSub>
                                <m:sSubPr>
                                  <m:ctrlPr>
                                    <a:rPr lang="fr-CH" i="1">
                                      <a:latin typeface="Cambria Math" panose="02040503050406030204" pitchFamily="18" charset="0"/>
                                    </a:rPr>
                                  </m:ctrlPr>
                                </m:sSubPr>
                                <m:e>
                                  <m:r>
                                    <a:rPr lang="fr-CH" i="1">
                                      <a:latin typeface="Cambria Math" panose="02040503050406030204" pitchFamily="18" charset="0"/>
                                    </a:rPr>
                                    <m:t>𝑟</m:t>
                                  </m:r>
                                </m:e>
                                <m:sub>
                                  <m:r>
                                    <a:rPr lang="fr-CH" i="1">
                                      <a:latin typeface="Cambria Math" panose="02040503050406030204" pitchFamily="18" charset="0"/>
                                    </a:rPr>
                                    <m:t>𝑖𝑗</m:t>
                                  </m:r>
                                </m:sub>
                              </m:sSub>
                            </m:sub>
                            <m:sup/>
                            <m:e>
                              <m:sSup>
                                <m:sSupPr>
                                  <m:ctrlPr>
                                    <a:rPr lang="fr-CH" b="0" i="1" smtClean="0">
                                      <a:latin typeface="Cambria Math" panose="02040503050406030204" pitchFamily="18" charset="0"/>
                                    </a:rPr>
                                  </m:ctrlPr>
                                </m:sSupPr>
                                <m:e>
                                  <m:d>
                                    <m:dPr>
                                      <m:ctrlPr>
                                        <a:rPr lang="fr-CH" b="0" i="1" smtClean="0">
                                          <a:latin typeface="Cambria Math" panose="02040503050406030204" pitchFamily="18" charset="0"/>
                                        </a:rPr>
                                      </m:ctrlPr>
                                    </m:dPr>
                                    <m:e>
                                      <m:sSub>
                                        <m:sSubPr>
                                          <m:ctrlPr>
                                            <a:rPr lang="fr-CH" b="0" i="1" smtClean="0">
                                              <a:latin typeface="Cambria Math" panose="02040503050406030204" pitchFamily="18" charset="0"/>
                                            </a:rPr>
                                          </m:ctrlPr>
                                        </m:sSubPr>
                                        <m:e>
                                          <m:r>
                                            <a:rPr lang="fr-CH" b="0" i="1" smtClean="0">
                                              <a:latin typeface="Cambria Math" panose="02040503050406030204" pitchFamily="18" charset="0"/>
                                            </a:rPr>
                                            <m:t>𝑟</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b="0" i="1" smtClean="0">
                                              <a:latin typeface="Cambria Math" panose="02040503050406030204" pitchFamily="18" charset="0"/>
                                            </a:rPr>
                                            <m:t>𝑝</m:t>
                                          </m:r>
                                        </m:e>
                                        <m:sub>
                                          <m:r>
                                            <a:rPr lang="fr-CH" i="1">
                                              <a:latin typeface="Cambria Math" panose="02040503050406030204" pitchFamily="18" charset="0"/>
                                            </a:rPr>
                                            <m:t>𝑖𝑗</m:t>
                                          </m:r>
                                        </m:sub>
                                      </m:sSub>
                                    </m:e>
                                  </m:d>
                                </m:e>
                                <m:sup>
                                  <m:r>
                                    <a:rPr lang="fr-CH" b="0" i="1" smtClean="0">
                                      <a:latin typeface="Cambria Math" panose="02040503050406030204" pitchFamily="18" charset="0"/>
                                    </a:rPr>
                                    <m:t>2</m:t>
                                  </m:r>
                                </m:sup>
                              </m:sSup>
                            </m:e>
                          </m:nary>
                        </m:e>
                      </m:rad>
                    </m:oMath>
                  </m:oMathPara>
                </a14:m>
                <a:endParaRPr lang="en-US" dirty="0"/>
              </a:p>
              <a:p>
                <a14:m>
                  <m:oMath xmlns:m="http://schemas.openxmlformats.org/officeDocument/2006/math">
                    <m:r>
                      <a:rPr lang="en-US" i="1" dirty="0" smtClean="0">
                        <a:latin typeface="Cambria Math" panose="02040503050406030204" pitchFamily="18" charset="0"/>
                      </a:rPr>
                      <m:t>𝑁</m:t>
                    </m:r>
                  </m:oMath>
                </a14:m>
                <a:r>
                  <a:rPr lang="en-US" dirty="0"/>
                  <a:t> is number of available ratings</a:t>
                </a:r>
                <a:r>
                  <a:rPr lang="fr-CH" dirty="0"/>
                  <a:t> </a:t>
                </a: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𝑟</m:t>
                        </m:r>
                      </m:e>
                      <m:sub>
                        <m:r>
                          <a:rPr lang="fr-CH" i="1">
                            <a:latin typeface="Cambria Math" panose="02040503050406030204" pitchFamily="18" charset="0"/>
                          </a:rPr>
                          <m:t>𝑖𝑗</m:t>
                        </m:r>
                      </m:sub>
                    </m:sSub>
                  </m:oMath>
                </a14:m>
                <a:endParaRPr lang="en-US" dirty="0"/>
              </a:p>
              <a:p>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𝑝</m:t>
                        </m:r>
                      </m:e>
                      <m:sub>
                        <m:r>
                          <a:rPr lang="fr-CH" i="1">
                            <a:latin typeface="Cambria Math" panose="02040503050406030204" pitchFamily="18" charset="0"/>
                          </a:rPr>
                          <m:t>𝑖𝑗</m:t>
                        </m:r>
                      </m:sub>
                    </m:sSub>
                  </m:oMath>
                </a14:m>
                <a:r>
                  <a:rPr lang="en-US" dirty="0"/>
                  <a:t> is the predicted ratings</a:t>
                </a:r>
              </a:p>
            </p:txBody>
          </p:sp>
        </mc:Choice>
        <mc:Fallback xmlns="">
          <p:sp>
            <p:nvSpPr>
              <p:cNvPr id="3" name="Content Placeholder 2">
                <a:extLst>
                  <a:ext uri="{FF2B5EF4-FFF2-40B4-BE49-F238E27FC236}">
                    <a16:creationId xmlns:a16="http://schemas.microsoft.com/office/drawing/2014/main" id="{30AA8F49-4875-5F4E-906F-FB70C1AB92AE}"/>
                  </a:ext>
                </a:extLst>
              </p:cNvPr>
              <p:cNvSpPr>
                <a:spLocks noGrp="1" noRot="1" noChangeAspect="1" noMove="1" noResize="1" noEditPoints="1" noAdjustHandles="1" noChangeArrowheads="1" noChangeShapeType="1" noTextEdit="1"/>
              </p:cNvSpPr>
              <p:nvPr>
                <p:ph idx="1"/>
              </p:nvPr>
            </p:nvSpPr>
            <p:spPr>
              <a:blipFill>
                <a:blip r:embed="rId3"/>
                <a:stretch>
                  <a:fillRect l="-1829" t="-1511" b="-7053"/>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18C7E280-FCBF-1043-83C2-4E1AF86F029A}"/>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046147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013CF-1FA6-9E45-96F6-0345A1DE5D92}"/>
              </a:ext>
            </a:extLst>
          </p:cNvPr>
          <p:cNvSpPr>
            <a:spLocks noGrp="1"/>
          </p:cNvSpPr>
          <p:nvPr>
            <p:ph type="title"/>
          </p:nvPr>
        </p:nvSpPr>
        <p:spPr/>
        <p:txBody>
          <a:bodyPr/>
          <a:lstStyle/>
          <a:p>
            <a:r>
              <a:rPr lang="en-US" dirty="0"/>
              <a:t>RMSE</a:t>
            </a:r>
          </a:p>
        </p:txBody>
      </p:sp>
      <p:sp>
        <p:nvSpPr>
          <p:cNvPr id="3" name="Content Placeholder 2">
            <a:extLst>
              <a:ext uri="{FF2B5EF4-FFF2-40B4-BE49-F238E27FC236}">
                <a16:creationId xmlns:a16="http://schemas.microsoft.com/office/drawing/2014/main" id="{9CFC44AD-53EB-7547-98BB-946A375A6D3D}"/>
              </a:ext>
            </a:extLst>
          </p:cNvPr>
          <p:cNvSpPr>
            <a:spLocks noGrp="1"/>
          </p:cNvSpPr>
          <p:nvPr>
            <p:ph idx="1"/>
          </p:nvPr>
        </p:nvSpPr>
        <p:spPr/>
        <p:txBody>
          <a:bodyPr/>
          <a:lstStyle/>
          <a:p>
            <a:r>
              <a:rPr lang="en-US" dirty="0"/>
              <a:t>RMSE corresponds to the optimization objective used in matrix factorization</a:t>
            </a:r>
          </a:p>
          <a:p>
            <a:endParaRPr lang="en-US" dirty="0"/>
          </a:p>
          <a:p>
            <a:r>
              <a:rPr lang="en-US" dirty="0"/>
              <a:t>RMSE can be evaluated</a:t>
            </a:r>
          </a:p>
          <a:p>
            <a:pPr marL="457200" indent="-457200">
              <a:buFontTx/>
              <a:buChar char="-"/>
            </a:pPr>
            <a:r>
              <a:rPr lang="en-US" dirty="0"/>
              <a:t>Globally, averaging over all ratings</a:t>
            </a:r>
          </a:p>
          <a:p>
            <a:pPr marL="457200" indent="-457200">
              <a:buFontTx/>
              <a:buChar char="-"/>
            </a:pPr>
            <a:r>
              <a:rPr lang="en-US" dirty="0"/>
              <a:t>per-user/per-item with averaging over all users/items</a:t>
            </a:r>
          </a:p>
          <a:p>
            <a:endParaRPr lang="en-US" dirty="0"/>
          </a:p>
          <a:p>
            <a:r>
              <a:rPr lang="en-US" dirty="0"/>
              <a:t>Better alternative: NDCG</a:t>
            </a:r>
          </a:p>
          <a:p>
            <a:endParaRPr lang="en-US" dirty="0"/>
          </a:p>
        </p:txBody>
      </p:sp>
      <p:sp>
        <p:nvSpPr>
          <p:cNvPr id="4" name="Footer Placeholder 3">
            <a:extLst>
              <a:ext uri="{FF2B5EF4-FFF2-40B4-BE49-F238E27FC236}">
                <a16:creationId xmlns:a16="http://schemas.microsoft.com/office/drawing/2014/main" id="{03C8A77A-E214-D041-9BF2-E4EDD002CDAB}"/>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7790661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D309C-846D-316D-C19C-7D93083F33A7}"/>
              </a:ext>
            </a:extLst>
          </p:cNvPr>
          <p:cNvSpPr>
            <a:spLocks noGrp="1"/>
          </p:cNvSpPr>
          <p:nvPr>
            <p:ph type="title"/>
          </p:nvPr>
        </p:nvSpPr>
        <p:spPr/>
        <p:txBody>
          <a:bodyPr/>
          <a:lstStyle/>
          <a:p>
            <a:r>
              <a:rPr lang="en-CH" dirty="0"/>
              <a:t>Question</a:t>
            </a:r>
          </a:p>
        </p:txBody>
      </p:sp>
      <p:sp>
        <p:nvSpPr>
          <p:cNvPr id="3" name="Content Placeholder 2">
            <a:extLst>
              <a:ext uri="{FF2B5EF4-FFF2-40B4-BE49-F238E27FC236}">
                <a16:creationId xmlns:a16="http://schemas.microsoft.com/office/drawing/2014/main" id="{B1712D74-1132-B271-9DD3-C1F4C1C0ECCA}"/>
              </a:ext>
            </a:extLst>
          </p:cNvPr>
          <p:cNvSpPr>
            <a:spLocks noGrp="1"/>
          </p:cNvSpPr>
          <p:nvPr>
            <p:ph idx="1"/>
          </p:nvPr>
        </p:nvSpPr>
        <p:spPr/>
        <p:txBody>
          <a:bodyPr/>
          <a:lstStyle/>
          <a:p>
            <a:r>
              <a:rPr lang="en-CH" dirty="0"/>
              <a:t>Assume in top-1 retrieval, method 1 ranks (2, 3, 1) and method 2 ranks (2, 1, 3)</a:t>
            </a:r>
          </a:p>
          <a:p>
            <a:endParaRPr lang="en-CH" dirty="0"/>
          </a:p>
          <a:p>
            <a:pPr marL="422041" indent="-422041">
              <a:buFont typeface="+mj-lt"/>
              <a:buAutoNum type="alphaUcPeriod"/>
            </a:pPr>
            <a:r>
              <a:rPr lang="en-CH" sz="2215" dirty="0"/>
              <a:t>RMSE(rec 1) &lt; RMSE(rec 2) and </a:t>
            </a:r>
            <a:r>
              <a:rPr lang="en-GB" sz="2215" dirty="0"/>
              <a:t>DCG(rec 1) &gt; DCG(rec 2)</a:t>
            </a:r>
          </a:p>
          <a:p>
            <a:pPr marL="422041" indent="-422041">
              <a:buFont typeface="+mj-lt"/>
              <a:buAutoNum type="alphaUcPeriod"/>
            </a:pPr>
            <a:r>
              <a:rPr lang="en-CH" sz="2215" dirty="0"/>
              <a:t>RMSE(rec 1) = RMSE(rec 2) and </a:t>
            </a:r>
            <a:r>
              <a:rPr lang="en-GB" sz="2215" dirty="0"/>
              <a:t>DCG(rec 1) &gt; DCG(rec 2)</a:t>
            </a:r>
          </a:p>
          <a:p>
            <a:pPr marL="422041" indent="-422041">
              <a:buFont typeface="+mj-lt"/>
              <a:buAutoNum type="alphaUcPeriod"/>
            </a:pPr>
            <a:r>
              <a:rPr lang="en-CH" sz="2215" dirty="0"/>
              <a:t>RMSE(rec 1) &lt; RMSE(rec 2) and </a:t>
            </a:r>
            <a:r>
              <a:rPr lang="en-GB" sz="2215" dirty="0"/>
              <a:t>DCG(rec 1) = DCG(rec 2)</a:t>
            </a:r>
          </a:p>
          <a:p>
            <a:pPr marL="422041" indent="-422041">
              <a:buFont typeface="+mj-lt"/>
              <a:buAutoNum type="alphaUcPeriod"/>
            </a:pPr>
            <a:r>
              <a:rPr lang="en-CH" sz="2215" dirty="0"/>
              <a:t>RMSE(rec 1) = RMSE(rec 2) and </a:t>
            </a:r>
            <a:r>
              <a:rPr lang="en-GB" sz="2215" dirty="0"/>
              <a:t>DCG(rec 1) = DCG(rec 2)</a:t>
            </a:r>
          </a:p>
          <a:p>
            <a:pPr marL="422041" indent="-422041">
              <a:buFont typeface="+mj-lt"/>
              <a:buAutoNum type="alphaUcPeriod"/>
            </a:pPr>
            <a:endParaRPr lang="en-GB" sz="2215" dirty="0"/>
          </a:p>
          <a:p>
            <a:pPr marL="422041" indent="-422041">
              <a:buFont typeface="+mj-lt"/>
              <a:buAutoNum type="alphaUcPeriod"/>
            </a:pPr>
            <a:endParaRPr lang="en-GB" sz="2215" dirty="0"/>
          </a:p>
          <a:p>
            <a:r>
              <a:rPr lang="en-GB" sz="2215" dirty="0"/>
              <a:t>Remark: the optimal method would rank (3,2,1)</a:t>
            </a:r>
          </a:p>
          <a:p>
            <a:pPr marL="422041" indent="-422041">
              <a:buAutoNum type="alphaUcPeriod"/>
            </a:pPr>
            <a:endParaRPr lang="en-GB" sz="2215" dirty="0"/>
          </a:p>
          <a:p>
            <a:endParaRPr lang="en-CH" dirty="0"/>
          </a:p>
        </p:txBody>
      </p:sp>
      <p:sp>
        <p:nvSpPr>
          <p:cNvPr id="4" name="Footer Placeholder 3">
            <a:extLst>
              <a:ext uri="{FF2B5EF4-FFF2-40B4-BE49-F238E27FC236}">
                <a16:creationId xmlns:a16="http://schemas.microsoft.com/office/drawing/2014/main" id="{060BC010-F1F4-F451-63D1-C771D426AA63}"/>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556055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9A7BC-504A-1449-A006-81F2D9662F71}"/>
              </a:ext>
            </a:extLst>
          </p:cNvPr>
          <p:cNvSpPr>
            <a:spLocks noGrp="1"/>
          </p:cNvSpPr>
          <p:nvPr>
            <p:ph type="title"/>
          </p:nvPr>
        </p:nvSpPr>
        <p:spPr/>
        <p:txBody>
          <a:bodyPr/>
          <a:lstStyle/>
          <a:p>
            <a:r>
              <a:rPr lang="en-US" dirty="0"/>
              <a:t>Outlook: Bayesian Personalized Ranking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D853B5-D7E0-EB4A-87BE-E616E4E0F6C2}"/>
                  </a:ext>
                </a:extLst>
              </p:cNvPr>
              <p:cNvSpPr>
                <a:spLocks noGrp="1"/>
              </p:cNvSpPr>
              <p:nvPr>
                <p:ph idx="1"/>
              </p:nvPr>
            </p:nvSpPr>
            <p:spPr>
              <a:xfrm>
                <a:off x="179388" y="1341438"/>
                <a:ext cx="8497068" cy="5029200"/>
              </a:xfrm>
            </p:spPr>
            <p:txBody>
              <a:bodyPr/>
              <a:lstStyle/>
              <a:p>
                <a:r>
                  <a:rPr lang="en-US" sz="2800" dirty="0"/>
                  <a:t>Ranking objective functions</a:t>
                </a:r>
              </a:p>
              <a:p>
                <a:pPr marL="457200" indent="-457200">
                  <a:buFontTx/>
                  <a:buChar char="-"/>
                </a:pPr>
                <a:r>
                  <a:rPr lang="en-US" sz="2400" dirty="0"/>
                  <a:t>In practice recommender systems do not predict scores, but rankings</a:t>
                </a:r>
              </a:p>
              <a:p>
                <a:r>
                  <a:rPr lang="en-US" sz="2800" dirty="0"/>
                  <a:t>Instead of optimizing RMSE (as with matrix factorization) we can optimize the ranking for a user </a:t>
                </a:r>
                <a14:m>
                  <m:oMath xmlns:m="http://schemas.openxmlformats.org/officeDocument/2006/math">
                    <m:r>
                      <a:rPr lang="en-US" sz="2800" i="1" dirty="0" smtClean="0">
                        <a:latin typeface="Cambria Math" panose="02040503050406030204" pitchFamily="18" charset="0"/>
                      </a:rPr>
                      <m:t>𝑖</m:t>
                    </m:r>
                  </m:oMath>
                </a14:m>
                <a:r>
                  <a:rPr lang="en-US" sz="2800" dirty="0"/>
                  <a:t> by</a:t>
                </a:r>
              </a:p>
              <a:p>
                <a:pPr marL="457200" indent="-457200">
                  <a:buFontTx/>
                  <a:buChar char="-"/>
                </a:pPr>
                <a:r>
                  <a:rPr lang="en-US" sz="2400" dirty="0"/>
                  <a:t>Sampling: a positive item </a:t>
                </a:r>
                <a14:m>
                  <m:oMath xmlns:m="http://schemas.openxmlformats.org/officeDocument/2006/math">
                    <m:r>
                      <a:rPr lang="fr-CH" sz="2400" b="0" i="1" smtClean="0">
                        <a:latin typeface="Cambria Math" panose="02040503050406030204" pitchFamily="18" charset="0"/>
                      </a:rPr>
                      <m:t>𝑗</m:t>
                    </m:r>
                  </m:oMath>
                </a14:m>
                <a:r>
                  <a:rPr lang="en-US" sz="2400" dirty="0"/>
                  <a:t> (which the user chose) and a negative item </a:t>
                </a:r>
                <a14:m>
                  <m:oMath xmlns:m="http://schemas.openxmlformats.org/officeDocument/2006/math">
                    <m:acc>
                      <m:accPr>
                        <m:chr m:val="̂"/>
                        <m:ctrlPr>
                          <a:rPr lang="en-US" sz="2400" i="1" smtClean="0">
                            <a:latin typeface="Cambria Math" panose="02040503050406030204" pitchFamily="18" charset="0"/>
                          </a:rPr>
                        </m:ctrlPr>
                      </m:accPr>
                      <m:e>
                        <m:r>
                          <a:rPr lang="fr-CH" sz="2400" b="0" i="1" smtClean="0">
                            <a:latin typeface="Cambria Math" panose="02040503050406030204" pitchFamily="18" charset="0"/>
                          </a:rPr>
                          <m:t>𝑗</m:t>
                        </m:r>
                      </m:e>
                    </m:acc>
                  </m:oMath>
                </a14:m>
                <a:r>
                  <a:rPr lang="en-US" sz="2400" dirty="0"/>
                  <a:t> (which the user never interacted with)</a:t>
                </a:r>
              </a:p>
              <a:p>
                <a:pPr marL="457200" indent="-457200">
                  <a:buFontTx/>
                  <a:buChar char="-"/>
                </a:pPr>
                <a:r>
                  <a:rPr lang="en-US" sz="2400" dirty="0"/>
                  <a:t>Learning by maximizing the difference between their predicted scores:  </a:t>
                </a:r>
                <a14:m>
                  <m:oMath xmlns:m="http://schemas.openxmlformats.org/officeDocument/2006/math">
                    <m:func>
                      <m:funcPr>
                        <m:ctrlPr>
                          <a:rPr lang="en-US" sz="2400" i="1" smtClean="0">
                            <a:latin typeface="Cambria Math" panose="02040503050406030204" pitchFamily="18" charset="0"/>
                          </a:rPr>
                        </m:ctrlPr>
                      </m:funcPr>
                      <m:fName>
                        <m:r>
                          <m:rPr>
                            <m:sty m:val="p"/>
                          </m:rPr>
                          <a:rPr lang="en-US" sz="2400" i="0" smtClean="0">
                            <a:latin typeface="Cambria Math" panose="02040503050406030204" pitchFamily="18" charset="0"/>
                          </a:rPr>
                          <m:t>log</m:t>
                        </m:r>
                      </m:fName>
                      <m:e>
                        <m:r>
                          <a:rPr lang="en-US" sz="2400" i="1" smtClean="0">
                            <a:latin typeface="Cambria Math" panose="02040503050406030204" pitchFamily="18" charset="0"/>
                            <a:ea typeface="Cambria Math" panose="02040503050406030204" pitchFamily="18" charset="0"/>
                          </a:rPr>
                          <m:t>𝜎</m:t>
                        </m:r>
                        <m:r>
                          <a:rPr lang="fr-CH" sz="2400" b="0" i="1" smtClean="0">
                            <a:latin typeface="Cambria Math" panose="02040503050406030204" pitchFamily="18" charset="0"/>
                            <a:ea typeface="Cambria Math" panose="02040503050406030204" pitchFamily="18" charset="0"/>
                          </a:rPr>
                          <m:t>(</m:t>
                        </m:r>
                        <m:sSub>
                          <m:sSubPr>
                            <m:ctrlPr>
                              <a:rPr lang="fr-CH" sz="2400" b="0" i="1" smtClean="0">
                                <a:latin typeface="Cambria Math" panose="02040503050406030204" pitchFamily="18" charset="0"/>
                                <a:ea typeface="Cambria Math" panose="02040503050406030204" pitchFamily="18" charset="0"/>
                              </a:rPr>
                            </m:ctrlPr>
                          </m:sSubPr>
                          <m:e>
                            <m:r>
                              <a:rPr lang="fr-CH" sz="2400" b="0" i="1" smtClean="0">
                                <a:latin typeface="Cambria Math" panose="02040503050406030204" pitchFamily="18" charset="0"/>
                                <a:ea typeface="Cambria Math" panose="02040503050406030204" pitchFamily="18" charset="0"/>
                              </a:rPr>
                              <m:t>𝑟</m:t>
                            </m:r>
                          </m:e>
                          <m:sub>
                            <m:r>
                              <a:rPr lang="fr-CH" sz="2400" b="0" i="1" smtClean="0">
                                <a:latin typeface="Cambria Math" panose="02040503050406030204" pitchFamily="18" charset="0"/>
                                <a:ea typeface="Cambria Math" panose="02040503050406030204" pitchFamily="18" charset="0"/>
                              </a:rPr>
                              <m:t>𝑖𝑗</m:t>
                            </m:r>
                          </m:sub>
                        </m:sSub>
                      </m:e>
                    </m:func>
                    <m:r>
                      <a:rPr lang="fr-CH" sz="2400" b="0" i="1" smtClean="0">
                        <a:latin typeface="Cambria Math" panose="02040503050406030204" pitchFamily="18" charset="0"/>
                      </a:rPr>
                      <m:t>−</m:t>
                    </m:r>
                    <m:sSub>
                      <m:sSubPr>
                        <m:ctrlPr>
                          <a:rPr lang="fr-CH" sz="2400" b="0" i="1" smtClean="0">
                            <a:latin typeface="Cambria Math" panose="02040503050406030204" pitchFamily="18" charset="0"/>
                          </a:rPr>
                        </m:ctrlPr>
                      </m:sSubPr>
                      <m:e>
                        <m:r>
                          <a:rPr lang="fr-CH" sz="2400" b="0" i="1" smtClean="0">
                            <a:latin typeface="Cambria Math" panose="02040503050406030204" pitchFamily="18" charset="0"/>
                          </a:rPr>
                          <m:t>𝑟</m:t>
                        </m:r>
                      </m:e>
                      <m:sub>
                        <m:r>
                          <a:rPr lang="fr-CH" sz="2400" b="0" i="1" smtClean="0">
                            <a:latin typeface="Cambria Math" panose="02040503050406030204" pitchFamily="18" charset="0"/>
                          </a:rPr>
                          <m:t>𝑖</m:t>
                        </m:r>
                        <m:acc>
                          <m:accPr>
                            <m:chr m:val="̂"/>
                            <m:ctrlPr>
                              <a:rPr lang="fr-CH" sz="2400" b="0" i="1" smtClean="0">
                                <a:latin typeface="Cambria Math" panose="02040503050406030204" pitchFamily="18" charset="0"/>
                              </a:rPr>
                            </m:ctrlPr>
                          </m:accPr>
                          <m:e>
                            <m:r>
                              <a:rPr lang="fr-CH" sz="2400" b="0" i="1" smtClean="0">
                                <a:latin typeface="Cambria Math" panose="02040503050406030204" pitchFamily="18" charset="0"/>
                              </a:rPr>
                              <m:t>𝑗</m:t>
                            </m:r>
                          </m:e>
                        </m:acc>
                      </m:sub>
                    </m:sSub>
                    <m:r>
                      <a:rPr lang="fr-CH" sz="2400" b="0" i="1" smtClean="0">
                        <a:latin typeface="Cambria Math" panose="02040503050406030204" pitchFamily="18" charset="0"/>
                      </a:rPr>
                      <m:t>)</m:t>
                    </m:r>
                  </m:oMath>
                </a14:m>
                <a:endParaRPr lang="en-US" sz="2400" dirty="0"/>
              </a:p>
              <a:p>
                <a:pPr marL="457200" indent="-457200">
                  <a:buFontTx/>
                  <a:buChar char="-"/>
                </a:pPr>
                <a:r>
                  <a:rPr lang="en-US" sz="2400" dirty="0"/>
                  <a:t>In this way, the score is meaningless, only the order matters.</a:t>
                </a:r>
              </a:p>
            </p:txBody>
          </p:sp>
        </mc:Choice>
        <mc:Fallback xmlns="">
          <p:sp>
            <p:nvSpPr>
              <p:cNvPr id="3" name="Content Placeholder 2">
                <a:extLst>
                  <a:ext uri="{FF2B5EF4-FFF2-40B4-BE49-F238E27FC236}">
                    <a16:creationId xmlns:a16="http://schemas.microsoft.com/office/drawing/2014/main" id="{0BD853B5-D7E0-EB4A-87BE-E616E4E0F6C2}"/>
                  </a:ext>
                </a:extLst>
              </p:cNvPr>
              <p:cNvSpPr>
                <a:spLocks noGrp="1" noRot="1" noChangeAspect="1" noMove="1" noResize="1" noEditPoints="1" noAdjustHandles="1" noChangeArrowheads="1" noChangeShapeType="1" noTextEdit="1"/>
              </p:cNvSpPr>
              <p:nvPr>
                <p:ph idx="1"/>
              </p:nvPr>
            </p:nvSpPr>
            <p:spPr>
              <a:xfrm>
                <a:off x="179388" y="1341438"/>
                <a:ext cx="8497068" cy="5029200"/>
              </a:xfrm>
              <a:blipFill>
                <a:blip r:embed="rId3"/>
                <a:stretch>
                  <a:fillRect l="-1341" t="-1259" r="-134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3C2FE611-06FF-494E-AEBB-3887C00705DE}"/>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4404627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FF42F-DE52-3948-B2D7-033DC6CD5E4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40F93DF1-B244-6449-849B-197936FD30BB}"/>
              </a:ext>
            </a:extLst>
          </p:cNvPr>
          <p:cNvSpPr>
            <a:spLocks noGrp="1"/>
          </p:cNvSpPr>
          <p:nvPr>
            <p:ph idx="1"/>
          </p:nvPr>
        </p:nvSpPr>
        <p:spPr/>
        <p:txBody>
          <a:bodyPr/>
          <a:lstStyle/>
          <a:p>
            <a:r>
              <a:rPr lang="en-US" dirty="0"/>
              <a:t>Recommender Systems evolved, similarly as IR, from basic models, to models based on optimizing an objective function</a:t>
            </a:r>
          </a:p>
          <a:p>
            <a:pPr marL="457200" indent="-457200">
              <a:buFontTx/>
              <a:buChar char="-"/>
            </a:pPr>
            <a:r>
              <a:rPr lang="en-US" dirty="0"/>
              <a:t>Scaling to large numbers of users is a critical issue</a:t>
            </a:r>
          </a:p>
          <a:p>
            <a:pPr marL="457200" indent="-457200">
              <a:buFontTx/>
              <a:buChar char="-"/>
            </a:pPr>
            <a:r>
              <a:rPr lang="en-US" dirty="0"/>
              <a:t>Cold-start problem is not solved by the more advanced models</a:t>
            </a:r>
          </a:p>
        </p:txBody>
      </p:sp>
      <p:sp>
        <p:nvSpPr>
          <p:cNvPr id="4" name="Footer Placeholder 3">
            <a:extLst>
              <a:ext uri="{FF2B5EF4-FFF2-40B4-BE49-F238E27FC236}">
                <a16:creationId xmlns:a16="http://schemas.microsoft.com/office/drawing/2014/main" id="{EE137560-537C-9C41-B17E-1BB9E9A57AB5}"/>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9797947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182A8-175A-AA4D-8820-7520A1F4158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F532833-A10C-E94C-906A-255CE049F57D}"/>
              </a:ext>
            </a:extLst>
          </p:cNvPr>
          <p:cNvSpPr>
            <a:spLocks noGrp="1"/>
          </p:cNvSpPr>
          <p:nvPr>
            <p:ph idx="1"/>
          </p:nvPr>
        </p:nvSpPr>
        <p:spPr/>
        <p:txBody>
          <a:bodyPr/>
          <a:lstStyle/>
          <a:p>
            <a:pPr marL="342900" indent="-342900">
              <a:buFont typeface="Arial" panose="020B0604020202020204" pitchFamily="34" charset="0"/>
              <a:buChar char="•"/>
            </a:pPr>
            <a:r>
              <a:rPr lang="en-US" sz="2400" dirty="0"/>
              <a:t>Chapter 9 in </a:t>
            </a:r>
            <a:r>
              <a:rPr lang="en-US" sz="2400" dirty="0" err="1"/>
              <a:t>mmds.org</a:t>
            </a:r>
            <a:endParaRPr lang="en-US" sz="2400" dirty="0"/>
          </a:p>
          <a:p>
            <a:pPr marL="342900" indent="-342900">
              <a:buFont typeface="Arial" panose="020B0604020202020204" pitchFamily="34" charset="0"/>
              <a:buChar char="•"/>
            </a:pPr>
            <a:r>
              <a:rPr lang="en-US" sz="2400" dirty="0"/>
              <a:t>Recommender Systems Handbook, Springer 2015</a:t>
            </a:r>
          </a:p>
          <a:p>
            <a:pPr marL="342900" indent="-342900">
              <a:buFont typeface="Arial" panose="020B0604020202020204" pitchFamily="34" charset="0"/>
              <a:buChar char="•"/>
            </a:pPr>
            <a:r>
              <a:rPr lang="en-US" sz="2400" dirty="0" err="1"/>
              <a:t>Koren</a:t>
            </a:r>
            <a:r>
              <a:rPr lang="en-US" sz="2400" dirty="0"/>
              <a:t>, Yehuda, Robert Bell, and Chris </a:t>
            </a:r>
            <a:r>
              <a:rPr lang="en-US" sz="2400" dirty="0" err="1"/>
              <a:t>Volinsky</a:t>
            </a:r>
            <a:r>
              <a:rPr lang="en-US" sz="2400" dirty="0"/>
              <a:t>. "Matrix factorization techniques for recommender systems." </a:t>
            </a:r>
            <a:r>
              <a:rPr lang="en-US" sz="2400" i="1" dirty="0"/>
              <a:t>Computer</a:t>
            </a:r>
            <a:r>
              <a:rPr lang="en-US" sz="2400" dirty="0"/>
              <a:t> 42.8 (2009): 30-37.</a:t>
            </a:r>
          </a:p>
          <a:p>
            <a:pPr marL="342900" indent="-342900">
              <a:buFont typeface="Arial" panose="020B0604020202020204" pitchFamily="34" charset="0"/>
              <a:buChar char="•"/>
            </a:pPr>
            <a:r>
              <a:rPr lang="en-US" sz="2400" dirty="0"/>
              <a:t>Ning, Xia, and George </a:t>
            </a:r>
            <a:r>
              <a:rPr lang="en-US" sz="2400" dirty="0" err="1"/>
              <a:t>Karypis</a:t>
            </a:r>
            <a:r>
              <a:rPr lang="en-US" sz="2400" dirty="0"/>
              <a:t>. "Slim: Sparse linear methods for top-n recommender systems." </a:t>
            </a:r>
            <a:r>
              <a:rPr lang="en-US" sz="2400" i="1" dirty="0"/>
              <a:t>2011 IEEE 11th International Conference on Data Mining</a:t>
            </a:r>
            <a:r>
              <a:rPr lang="en-US" sz="2400" dirty="0"/>
              <a:t>. IEEE, 2011.</a:t>
            </a:r>
          </a:p>
          <a:p>
            <a:pPr marL="342900" indent="-342900">
              <a:buFont typeface="Arial" panose="020B0604020202020204" pitchFamily="34" charset="0"/>
              <a:buChar char="•"/>
            </a:pPr>
            <a:r>
              <a:rPr lang="en-US" sz="2400" dirty="0" err="1"/>
              <a:t>Rendle</a:t>
            </a:r>
            <a:r>
              <a:rPr lang="en-US" sz="2400" dirty="0"/>
              <a:t>, Steffen, et al. "BPR: Bayesian personalized ranking from implicit feedback." Proceedings of the Twenty-Fifth Conference on Uncertainty in Artificial Intelligence. 2009.</a:t>
            </a:r>
          </a:p>
        </p:txBody>
      </p:sp>
      <p:sp>
        <p:nvSpPr>
          <p:cNvPr id="4" name="Footer Placeholder 3">
            <a:extLst>
              <a:ext uri="{FF2B5EF4-FFF2-40B4-BE49-F238E27FC236}">
                <a16:creationId xmlns:a16="http://schemas.microsoft.com/office/drawing/2014/main" id="{8A745F7F-E802-DA46-9DDA-2E9E277063BB}"/>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4240134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2.1 Collaborative Filtering</a:t>
            </a:r>
          </a:p>
        </p:txBody>
      </p:sp>
      <p:sp>
        <p:nvSpPr>
          <p:cNvPr id="3" name="Content Placeholder 2"/>
          <p:cNvSpPr>
            <a:spLocks noGrp="1"/>
          </p:cNvSpPr>
          <p:nvPr>
            <p:ph idx="1"/>
          </p:nvPr>
        </p:nvSpPr>
        <p:spPr/>
        <p:txBody>
          <a:bodyPr/>
          <a:lstStyle/>
          <a:p>
            <a:r>
              <a:rPr lang="en-GB" sz="2800" dirty="0">
                <a:solidFill>
                  <a:srgbClr val="000000"/>
                </a:solidFill>
              </a:rPr>
              <a:t>A widely used approach to generate recommendations</a:t>
            </a:r>
          </a:p>
          <a:p>
            <a:pPr marL="457200" indent="-457200">
              <a:buFont typeface="Arial"/>
              <a:buChar char="•"/>
            </a:pPr>
            <a:r>
              <a:rPr lang="en-GB" sz="2800" dirty="0">
                <a:solidFill>
                  <a:srgbClr val="000000"/>
                </a:solidFill>
              </a:rPr>
              <a:t>Used by large e-commerce sites</a:t>
            </a:r>
          </a:p>
          <a:p>
            <a:pPr marL="457200" indent="-457200">
              <a:buFont typeface="Arial"/>
              <a:buChar char="•"/>
            </a:pPr>
            <a:r>
              <a:rPr lang="en-GB" sz="2800" dirty="0">
                <a:solidFill>
                  <a:srgbClr val="000000"/>
                </a:solidFill>
              </a:rPr>
              <a:t>Applicable in many domains (e.g., books, movies ...)</a:t>
            </a:r>
          </a:p>
          <a:p>
            <a:pPr marL="457200" indent="-457200">
              <a:buFont typeface="Arial"/>
              <a:buChar char="•"/>
            </a:pPr>
            <a:r>
              <a:rPr lang="en-GB" sz="2800" dirty="0">
                <a:solidFill>
                  <a:srgbClr val="000000"/>
                </a:solidFill>
              </a:rPr>
              <a:t>Well understood and studied</a:t>
            </a:r>
          </a:p>
          <a:p>
            <a:pPr marL="457200" indent="-457200">
              <a:buFont typeface="Arial"/>
              <a:buChar char="•"/>
            </a:pPr>
            <a:endParaRPr lang="en-GB" sz="2800" dirty="0">
              <a:solidFill>
                <a:srgbClr val="000000"/>
              </a:solidFill>
            </a:endParaRPr>
          </a:p>
          <a:p>
            <a:r>
              <a:rPr lang="en-GB" sz="2800" dirty="0">
                <a:solidFill>
                  <a:srgbClr val="000000"/>
                </a:solidFill>
              </a:rPr>
              <a:t>Approach (</a:t>
            </a:r>
            <a:r>
              <a:rPr lang="en-GB" sz="2800" i="1" dirty="0">
                <a:solidFill>
                  <a:srgbClr val="000000"/>
                </a:solidFill>
              </a:rPr>
              <a:t>Wisdom of the crowd</a:t>
            </a:r>
            <a:r>
              <a:rPr lang="en-GB" sz="2800" dirty="0">
                <a:solidFill>
                  <a:srgbClr val="000000"/>
                </a:solidFill>
              </a:rPr>
              <a:t>)</a:t>
            </a:r>
          </a:p>
          <a:p>
            <a:pPr marL="457200" indent="-457200">
              <a:buFont typeface="Arial"/>
              <a:buChar char="•"/>
            </a:pPr>
            <a:r>
              <a:rPr lang="en-GB" sz="2800" dirty="0">
                <a:solidFill>
                  <a:srgbClr val="000000"/>
                </a:solidFill>
              </a:rPr>
              <a:t>Users give ratings to items</a:t>
            </a:r>
          </a:p>
          <a:p>
            <a:pPr marL="457200" indent="-457200">
              <a:buFont typeface="Arial"/>
              <a:buChar char="•"/>
            </a:pPr>
            <a:r>
              <a:rPr lang="en-GB" sz="2800" dirty="0">
                <a:solidFill>
                  <a:srgbClr val="000000"/>
                </a:solidFill>
              </a:rPr>
              <a:t>Assumption: users with similar tastes in the past will have similar tastes in the future</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714983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User-based Collaborative Filtering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1341438"/>
                <a:ext cx="8425060" cy="5029200"/>
              </a:xfrm>
            </p:spPr>
            <p:txBody>
              <a:bodyPr/>
              <a:lstStyle/>
              <a:p>
                <a:r>
                  <a:rPr lang="en-GB" sz="2800" dirty="0">
                    <a:solidFill>
                      <a:srgbClr val="000000"/>
                    </a:solidFill>
                  </a:rPr>
                  <a:t>Basic technique:</a:t>
                </a:r>
              </a:p>
              <a:p>
                <a:r>
                  <a:rPr lang="en-GB" sz="2800" dirty="0">
                    <a:solidFill>
                      <a:srgbClr val="000000"/>
                    </a:solidFill>
                  </a:rPr>
                  <a:t>Given a user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and an item </a:t>
                </a:r>
                <a14:m>
                  <m:oMath xmlns:m="http://schemas.openxmlformats.org/officeDocument/2006/math">
                    <m:r>
                      <a:rPr lang="fr-CH" sz="2800" i="1">
                        <a:latin typeface="Cambria Math" panose="02040503050406030204" pitchFamily="18" charset="0"/>
                      </a:rPr>
                      <m:t>𝑖</m:t>
                    </m:r>
                  </m:oMath>
                </a14:m>
                <a:r>
                  <a:rPr lang="en-GB" sz="2800" dirty="0">
                    <a:solidFill>
                      <a:srgbClr val="000000"/>
                    </a:solidFill>
                  </a:rPr>
                  <a:t> not rated by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estimate the rating </a:t>
                </a:r>
                <a14:m>
                  <m:oMath xmlns:m="http://schemas.openxmlformats.org/officeDocument/2006/math">
                    <m:sSub>
                      <m:sSubPr>
                        <m:ctrlPr>
                          <a:rPr lang="en-US" sz="2800" i="1">
                            <a:latin typeface="Cambria Math" panose="02040503050406030204" pitchFamily="18" charset="0"/>
                          </a:rPr>
                        </m:ctrlPr>
                      </m:sSubPr>
                      <m:e>
                        <m:r>
                          <a:rPr lang="fr-CH" sz="2800" i="1">
                            <a:latin typeface="Cambria Math" charset="0"/>
                          </a:rPr>
                          <m:t>𝑟</m:t>
                        </m:r>
                      </m:e>
                      <m:sub>
                        <m:r>
                          <a:rPr lang="fr-CH" sz="2800" i="1">
                            <a:latin typeface="Cambria Math" charset="0"/>
                          </a:rPr>
                          <m:t>𝑥</m:t>
                        </m:r>
                      </m:sub>
                    </m:sSub>
                    <m:d>
                      <m:dPr>
                        <m:ctrlPr>
                          <a:rPr lang="fr-CH" sz="2800" i="1">
                            <a:latin typeface="Cambria Math" panose="02040503050406030204" pitchFamily="18" charset="0"/>
                          </a:rPr>
                        </m:ctrlPr>
                      </m:dPr>
                      <m:e>
                        <m:r>
                          <a:rPr lang="fr-CH" sz="2800" b="0" i="1" smtClean="0">
                            <a:latin typeface="Cambria Math" panose="02040503050406030204" pitchFamily="18" charset="0"/>
                          </a:rPr>
                          <m:t>𝑖</m:t>
                        </m:r>
                      </m:e>
                    </m:d>
                  </m:oMath>
                </a14:m>
                <a:r>
                  <a:rPr lang="en-GB" sz="2800" dirty="0">
                    <a:solidFill>
                      <a:srgbClr val="000000"/>
                    </a:solidFill>
                  </a:rPr>
                  <a:t> by</a:t>
                </a:r>
              </a:p>
              <a:p>
                <a:endParaRPr lang="en-GB" sz="2800" dirty="0">
                  <a:solidFill>
                    <a:srgbClr val="000000"/>
                  </a:solidFill>
                </a:endParaRPr>
              </a:p>
              <a:p>
                <a:pPr marL="1200150" lvl="1" indent="-457200">
                  <a:buFont typeface="+mj-lt"/>
                  <a:buAutoNum type="arabicPeriod"/>
                </a:pPr>
                <a:r>
                  <a:rPr lang="en-GB" sz="2400" dirty="0">
                    <a:solidFill>
                      <a:srgbClr val="000000"/>
                    </a:solidFill>
                  </a:rPr>
                  <a:t>Finding a set of users </a:t>
                </a: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𝑈</m:t>
                        </m:r>
                      </m:sub>
                    </m:sSub>
                    <m:r>
                      <m:rPr>
                        <m:brk m:alnAt="7"/>
                      </m:rPr>
                      <a:rPr lang="fr-CH" sz="2400" i="1">
                        <a:latin typeface="Cambria Math" charset="0"/>
                        <a:ea typeface="Cambria Math" charset="0"/>
                        <a:cs typeface="Cambria Math" charset="0"/>
                      </a:rPr>
                      <m:t>(</m:t>
                    </m:r>
                    <m:r>
                      <a:rPr lang="fr-CH" sz="2400" i="1">
                        <a:latin typeface="Cambria Math" charset="0"/>
                        <a:ea typeface="Cambria Math" charset="0"/>
                        <a:cs typeface="Cambria Math" charset="0"/>
                      </a:rPr>
                      <m:t>𝑥</m:t>
                    </m:r>
                    <m:r>
                      <a:rPr lang="fr-CH" sz="2400" i="1">
                        <a:latin typeface="Cambria Math" charset="0"/>
                        <a:ea typeface="Cambria Math" charset="0"/>
                        <a:cs typeface="Cambria Math" charset="0"/>
                      </a:rPr>
                      <m:t>)</m:t>
                    </m:r>
                  </m:oMath>
                </a14:m>
                <a:r>
                  <a:rPr lang="en-GB" sz="2400" i="1" dirty="0">
                    <a:solidFill>
                      <a:srgbClr val="000000"/>
                    </a:solidFill>
                  </a:rPr>
                  <a:t> </a:t>
                </a:r>
                <a:r>
                  <a:rPr lang="en-GB" sz="2400" dirty="0">
                    <a:solidFill>
                      <a:srgbClr val="000000"/>
                    </a:solidFill>
                  </a:rPr>
                  <a:t>who rated the same items as </a:t>
                </a:r>
                <a14:m>
                  <m:oMath xmlns:m="http://schemas.openxmlformats.org/officeDocument/2006/math">
                    <m:r>
                      <a:rPr lang="fr-CH" sz="2400" i="1">
                        <a:latin typeface="Cambria Math" charset="0"/>
                        <a:ea typeface="Cambria Math" charset="0"/>
                        <a:cs typeface="Cambria Math" charset="0"/>
                      </a:rPr>
                      <m:t>𝑥</m:t>
                    </m:r>
                  </m:oMath>
                </a14:m>
                <a:r>
                  <a:rPr lang="en-GB" sz="2400" dirty="0">
                    <a:solidFill>
                      <a:srgbClr val="000000"/>
                    </a:solidFill>
                  </a:rPr>
                  <a:t> (= neighbours of </a:t>
                </a:r>
                <a14:m>
                  <m:oMath xmlns:m="http://schemas.openxmlformats.org/officeDocument/2006/math">
                    <m:r>
                      <a:rPr lang="fr-CH" sz="2400" i="1">
                        <a:latin typeface="Cambria Math" charset="0"/>
                        <a:ea typeface="Cambria Math" charset="0"/>
                        <a:cs typeface="Cambria Math" charset="0"/>
                      </a:rPr>
                      <m:t>𝑥</m:t>
                    </m:r>
                  </m:oMath>
                </a14:m>
                <a:r>
                  <a:rPr lang="en-GB" sz="2400" dirty="0">
                    <a:solidFill>
                      <a:srgbClr val="000000"/>
                    </a:solidFill>
                  </a:rPr>
                  <a:t>) in the past </a:t>
                </a:r>
                <a:r>
                  <a:rPr lang="en-GB" sz="2400" u="sng" dirty="0">
                    <a:solidFill>
                      <a:srgbClr val="000000"/>
                    </a:solidFill>
                  </a:rPr>
                  <a:t>and</a:t>
                </a:r>
                <a:r>
                  <a:rPr lang="en-GB" sz="2400" dirty="0">
                    <a:solidFill>
                      <a:srgbClr val="000000"/>
                    </a:solidFill>
                  </a:rPr>
                  <a:t> who have rated </a:t>
                </a:r>
                <a14:m>
                  <m:oMath xmlns:m="http://schemas.openxmlformats.org/officeDocument/2006/math">
                    <m:r>
                      <a:rPr lang="fr-CH" sz="2400" i="1">
                        <a:latin typeface="Cambria Math" panose="02040503050406030204" pitchFamily="18" charset="0"/>
                      </a:rPr>
                      <m:t>𝑖</m:t>
                    </m:r>
                  </m:oMath>
                </a14:m>
                <a:endParaRPr lang="en-GB" sz="2400" dirty="0">
                  <a:solidFill>
                    <a:srgbClr val="000000"/>
                  </a:solidFill>
                </a:endParaRPr>
              </a:p>
              <a:p>
                <a:pPr marL="1200150" lvl="1" indent="-457200">
                  <a:buFont typeface="+mj-lt"/>
                  <a:buAutoNum type="arabicPeriod"/>
                </a:pPr>
                <a:r>
                  <a:rPr lang="en-GB" sz="2400" dirty="0">
                    <a:solidFill>
                      <a:srgbClr val="000000"/>
                    </a:solidFill>
                  </a:rPr>
                  <a:t>Aggregate the ratings of </a:t>
                </a:r>
                <a14:m>
                  <m:oMath xmlns:m="http://schemas.openxmlformats.org/officeDocument/2006/math">
                    <m:r>
                      <a:rPr lang="fr-CH" sz="2400" i="1">
                        <a:latin typeface="Cambria Math" panose="02040503050406030204" pitchFamily="18" charset="0"/>
                      </a:rPr>
                      <m:t>𝑖</m:t>
                    </m:r>
                  </m:oMath>
                </a14:m>
                <a:r>
                  <a:rPr lang="en-GB" sz="2400" dirty="0">
                    <a:solidFill>
                      <a:srgbClr val="000000"/>
                    </a:solidFill>
                  </a:rPr>
                  <a:t> provided by </a:t>
                </a: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𝑈</m:t>
                        </m:r>
                      </m:sub>
                    </m:sSub>
                    <m:r>
                      <m:rPr>
                        <m:brk m:alnAt="7"/>
                      </m:rPr>
                      <a:rPr lang="fr-CH" sz="2400" i="1">
                        <a:latin typeface="Cambria Math" charset="0"/>
                        <a:ea typeface="Cambria Math" charset="0"/>
                        <a:cs typeface="Cambria Math" charset="0"/>
                      </a:rPr>
                      <m:t>(</m:t>
                    </m:r>
                    <m:r>
                      <a:rPr lang="fr-CH" sz="2400" i="1">
                        <a:latin typeface="Cambria Math" charset="0"/>
                        <a:ea typeface="Cambria Math" charset="0"/>
                        <a:cs typeface="Cambria Math" charset="0"/>
                      </a:rPr>
                      <m:t>𝑥</m:t>
                    </m:r>
                    <m:r>
                      <a:rPr lang="fr-CH" sz="2400" i="1">
                        <a:latin typeface="Cambria Math" charset="0"/>
                        <a:ea typeface="Cambria Math" charset="0"/>
                        <a:cs typeface="Cambria Math" charset="0"/>
                      </a:rPr>
                      <m:t>)</m:t>
                    </m:r>
                  </m:oMath>
                </a14:m>
                <a:r>
                  <a:rPr lang="en-GB" sz="2400" i="1" dirty="0">
                    <a:solidFill>
                      <a:srgbClr val="000000"/>
                    </a:solidFill>
                  </a:rPr>
                  <a:t> </a:t>
                </a:r>
                <a:r>
                  <a:rPr lang="en-GB" sz="2400" dirty="0">
                    <a:solidFill>
                      <a:srgbClr val="000000"/>
                    </a:solidFill>
                  </a:rPr>
                  <a:t>  </a:t>
                </a:r>
              </a:p>
              <a:p>
                <a:endParaRPr lang="en-GB" dirty="0">
                  <a:solidFill>
                    <a:srgbClr val="000000"/>
                  </a:solidFill>
                </a:endParaRPr>
              </a:p>
              <a:p>
                <a:r>
                  <a:rPr lang="en-GB" sz="2800" dirty="0">
                    <a:solidFill>
                      <a:srgbClr val="000000"/>
                    </a:solidFill>
                  </a:rPr>
                  <a:t>Compute the ratings for all the items not rated by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and recommend the best-rated ones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1341438"/>
                <a:ext cx="8425060" cy="5029200"/>
              </a:xfrm>
              <a:blipFill>
                <a:blip r:embed="rId3"/>
                <a:stretch>
                  <a:fillRect l="-1353" t="-1259" r="-2105"/>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404495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2669F-0C51-8543-B76C-DE4F296A64BE}"/>
              </a:ext>
            </a:extLst>
          </p:cNvPr>
          <p:cNvSpPr>
            <a:spLocks noGrp="1"/>
          </p:cNvSpPr>
          <p:nvPr>
            <p:ph type="title"/>
          </p:nvPr>
        </p:nvSpPr>
        <p:spPr>
          <a:xfrm>
            <a:off x="152400" y="304800"/>
            <a:ext cx="8740080" cy="914400"/>
          </a:xfrm>
        </p:spPr>
        <p:txBody>
          <a:bodyPr/>
          <a:lstStyle/>
          <a:p>
            <a:r>
              <a:rPr lang="en-GB" dirty="0"/>
              <a:t>User-based Collaborative Filtering illustrated</a:t>
            </a:r>
            <a:endParaRPr lang="en-US"/>
          </a:p>
        </p:txBody>
      </p:sp>
      <p:sp>
        <p:nvSpPr>
          <p:cNvPr id="4" name="Footer Placeholder 3">
            <a:extLst>
              <a:ext uri="{FF2B5EF4-FFF2-40B4-BE49-F238E27FC236}">
                <a16:creationId xmlns:a16="http://schemas.microsoft.com/office/drawing/2014/main" id="{7CBEAC2B-EDBF-D748-8BED-5C6FCB65B0F0}"/>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a:extLst>
              <a:ext uri="{FF2B5EF4-FFF2-40B4-BE49-F238E27FC236}">
                <a16:creationId xmlns:a16="http://schemas.microsoft.com/office/drawing/2014/main" id="{EC10F6B0-1BE6-C04E-B3D1-378F3D25D524}"/>
              </a:ext>
            </a:extLst>
          </p:cNvPr>
          <p:cNvPicPr>
            <a:picLocks noChangeAspect="1"/>
          </p:cNvPicPr>
          <p:nvPr/>
        </p:nvPicPr>
        <p:blipFill>
          <a:blip r:embed="rId3"/>
          <a:stretch>
            <a:fillRect/>
          </a:stretch>
        </p:blipFill>
        <p:spPr>
          <a:xfrm>
            <a:off x="1953444" y="1645732"/>
            <a:ext cx="1162968" cy="1162968"/>
          </a:xfrm>
          <a:prstGeom prst="rect">
            <a:avLst/>
          </a:prstGeom>
        </p:spPr>
      </p:pic>
      <p:pic>
        <p:nvPicPr>
          <p:cNvPr id="6" name="Picture 5">
            <a:extLst>
              <a:ext uri="{FF2B5EF4-FFF2-40B4-BE49-F238E27FC236}">
                <a16:creationId xmlns:a16="http://schemas.microsoft.com/office/drawing/2014/main" id="{A07D3EED-9EEA-D34F-8CE0-10A71E3492FC}"/>
              </a:ext>
            </a:extLst>
          </p:cNvPr>
          <p:cNvPicPr>
            <a:picLocks noChangeAspect="1"/>
          </p:cNvPicPr>
          <p:nvPr/>
        </p:nvPicPr>
        <p:blipFill>
          <a:blip r:embed="rId4"/>
          <a:stretch>
            <a:fillRect/>
          </a:stretch>
        </p:blipFill>
        <p:spPr>
          <a:xfrm>
            <a:off x="5841876" y="1759216"/>
            <a:ext cx="936000" cy="936000"/>
          </a:xfrm>
          <a:prstGeom prst="rect">
            <a:avLst/>
          </a:prstGeom>
        </p:spPr>
      </p:pic>
      <p:pic>
        <p:nvPicPr>
          <p:cNvPr id="7" name="Picture 6">
            <a:extLst>
              <a:ext uri="{FF2B5EF4-FFF2-40B4-BE49-F238E27FC236}">
                <a16:creationId xmlns:a16="http://schemas.microsoft.com/office/drawing/2014/main" id="{2BBFBC2C-86C5-A942-AA7C-CF2B1E2E466E}"/>
              </a:ext>
            </a:extLst>
          </p:cNvPr>
          <p:cNvPicPr>
            <a:picLocks noChangeAspect="1"/>
          </p:cNvPicPr>
          <p:nvPr/>
        </p:nvPicPr>
        <p:blipFill>
          <a:blip r:embed="rId5"/>
          <a:stretch>
            <a:fillRect/>
          </a:stretch>
        </p:blipFill>
        <p:spPr>
          <a:xfrm>
            <a:off x="5555056" y="3247447"/>
            <a:ext cx="1728192" cy="1728192"/>
          </a:xfrm>
          <a:prstGeom prst="rect">
            <a:avLst/>
          </a:prstGeom>
        </p:spPr>
      </p:pic>
      <p:pic>
        <p:nvPicPr>
          <p:cNvPr id="8" name="Picture 7">
            <a:extLst>
              <a:ext uri="{FF2B5EF4-FFF2-40B4-BE49-F238E27FC236}">
                <a16:creationId xmlns:a16="http://schemas.microsoft.com/office/drawing/2014/main" id="{7311EF3D-4030-0D49-9DA5-DFE9E56649EB}"/>
              </a:ext>
            </a:extLst>
          </p:cNvPr>
          <p:cNvPicPr>
            <a:picLocks noChangeAspect="1"/>
          </p:cNvPicPr>
          <p:nvPr/>
        </p:nvPicPr>
        <p:blipFill>
          <a:blip r:embed="rId6"/>
          <a:stretch>
            <a:fillRect/>
          </a:stretch>
        </p:blipFill>
        <p:spPr>
          <a:xfrm>
            <a:off x="1563506" y="3823511"/>
            <a:ext cx="936000" cy="936000"/>
          </a:xfrm>
          <a:prstGeom prst="rect">
            <a:avLst/>
          </a:prstGeom>
        </p:spPr>
      </p:pic>
      <p:pic>
        <p:nvPicPr>
          <p:cNvPr id="9" name="Picture 8">
            <a:extLst>
              <a:ext uri="{FF2B5EF4-FFF2-40B4-BE49-F238E27FC236}">
                <a16:creationId xmlns:a16="http://schemas.microsoft.com/office/drawing/2014/main" id="{DF761313-294D-7F44-8BDF-2D601E70D57E}"/>
              </a:ext>
            </a:extLst>
          </p:cNvPr>
          <p:cNvPicPr>
            <a:picLocks noChangeAspect="1"/>
          </p:cNvPicPr>
          <p:nvPr/>
        </p:nvPicPr>
        <p:blipFill>
          <a:blip r:embed="rId7"/>
          <a:stretch>
            <a:fillRect/>
          </a:stretch>
        </p:blipFill>
        <p:spPr>
          <a:xfrm>
            <a:off x="2499610" y="4039535"/>
            <a:ext cx="936104" cy="936104"/>
          </a:xfrm>
          <a:prstGeom prst="rect">
            <a:avLst/>
          </a:prstGeom>
        </p:spPr>
      </p:pic>
      <p:pic>
        <p:nvPicPr>
          <p:cNvPr id="10" name="Picture 9">
            <a:extLst>
              <a:ext uri="{FF2B5EF4-FFF2-40B4-BE49-F238E27FC236}">
                <a16:creationId xmlns:a16="http://schemas.microsoft.com/office/drawing/2014/main" id="{D145EC30-3CC0-444E-875D-AB54FC509BA1}"/>
              </a:ext>
            </a:extLst>
          </p:cNvPr>
          <p:cNvPicPr>
            <a:picLocks noChangeAspect="1"/>
          </p:cNvPicPr>
          <p:nvPr/>
        </p:nvPicPr>
        <p:blipFill>
          <a:blip r:embed="rId4"/>
          <a:stretch>
            <a:fillRect/>
          </a:stretch>
        </p:blipFill>
        <p:spPr>
          <a:xfrm>
            <a:off x="2499610" y="3319559"/>
            <a:ext cx="936000" cy="936000"/>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48F8DC3-4F8D-4E40-A981-0F0A43265187}"/>
                  </a:ext>
                </a:extLst>
              </p:cNvPr>
              <p:cNvSpPr/>
              <p:nvPr/>
            </p:nvSpPr>
            <p:spPr>
              <a:xfrm>
                <a:off x="2086055" y="1100163"/>
                <a:ext cx="897746" cy="400110"/>
              </a:xfrm>
              <a:prstGeom prst="rect">
                <a:avLst/>
              </a:prstGeom>
            </p:spPr>
            <p:txBody>
              <a:bodyPr wrap="none">
                <a:spAutoFit/>
              </a:bodyPr>
              <a:lstStyle/>
              <a:p>
                <a:r>
                  <a:rPr lang="en-GB" sz="2000" dirty="0">
                    <a:solidFill>
                      <a:srgbClr val="000000"/>
                    </a:solidFill>
                    <a:latin typeface="Calibri" panose="020F0502020204030204" pitchFamily="34" charset="0"/>
                    <a:cs typeface="Calibri" panose="020F0502020204030204" pitchFamily="34" charset="0"/>
                  </a:rPr>
                  <a:t>user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latin typeface="Calibri" panose="020F0502020204030204" pitchFamily="34" charset="0"/>
                    <a:cs typeface="Calibri" panose="020F0502020204030204" pitchFamily="34" charset="0"/>
                  </a:rPr>
                  <a:t> </a:t>
                </a:r>
                <a:endParaRPr lang="en-US" sz="2000">
                  <a:latin typeface="Calibri" panose="020F0502020204030204" pitchFamily="34" charset="0"/>
                  <a:cs typeface="Calibri" panose="020F0502020204030204" pitchFamily="34" charset="0"/>
                </a:endParaRPr>
              </a:p>
            </p:txBody>
          </p:sp>
        </mc:Choice>
        <mc:Fallback xmlns="">
          <p:sp>
            <p:nvSpPr>
              <p:cNvPr id="11" name="Rectangle 10">
                <a:extLst>
                  <a:ext uri="{FF2B5EF4-FFF2-40B4-BE49-F238E27FC236}">
                    <a16:creationId xmlns:a16="http://schemas.microsoft.com/office/drawing/2014/main" id="{548F8DC3-4F8D-4E40-A981-0F0A43265187}"/>
                  </a:ext>
                </a:extLst>
              </p:cNvPr>
              <p:cNvSpPr>
                <a:spLocks noRot="1" noChangeAspect="1" noMove="1" noResize="1" noEditPoints="1" noAdjustHandles="1" noChangeArrowheads="1" noChangeShapeType="1" noTextEdit="1"/>
              </p:cNvSpPr>
              <p:nvPr/>
            </p:nvSpPr>
            <p:spPr>
              <a:xfrm>
                <a:off x="2086055" y="1100163"/>
                <a:ext cx="897746" cy="400110"/>
              </a:xfrm>
              <a:prstGeom prst="rect">
                <a:avLst/>
              </a:prstGeom>
              <a:blipFill>
                <a:blip r:embed="rId8"/>
                <a:stretch>
                  <a:fillRect l="-7042" t="-6061" b="-24242"/>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D944ED0B-6576-9E42-A309-0DE2077C5ED3}"/>
                  </a:ext>
                </a:extLst>
              </p:cNvPr>
              <p:cNvSpPr/>
              <p:nvPr/>
            </p:nvSpPr>
            <p:spPr>
              <a:xfrm>
                <a:off x="5985892" y="1134639"/>
                <a:ext cx="866520" cy="400110"/>
              </a:xfrm>
              <a:prstGeom prst="rect">
                <a:avLst/>
              </a:prstGeom>
            </p:spPr>
            <p:txBody>
              <a:bodyPr wrap="none">
                <a:spAutoFit/>
              </a:bodyPr>
              <a:lstStyle/>
              <a:p>
                <a:r>
                  <a:rPr lang="en-GB" sz="2000" dirty="0">
                    <a:solidFill>
                      <a:srgbClr val="000000"/>
                    </a:solidFill>
                    <a:latin typeface="Calibri" panose="020F0502020204030204" pitchFamily="34" charset="0"/>
                    <a:cs typeface="Calibri" panose="020F0502020204030204" pitchFamily="34" charset="0"/>
                  </a:rPr>
                  <a:t>item </a:t>
                </a:r>
                <a14:m>
                  <m:oMath xmlns:m="http://schemas.openxmlformats.org/officeDocument/2006/math">
                    <m:r>
                      <a:rPr lang="fr-CH" sz="2000" i="1">
                        <a:latin typeface="Cambria Math" panose="02040503050406030204" pitchFamily="18" charset="0"/>
                      </a:rPr>
                      <m:t>𝑖</m:t>
                    </m:r>
                  </m:oMath>
                </a14:m>
                <a:r>
                  <a:rPr lang="en-GB" sz="2000" dirty="0">
                    <a:solidFill>
                      <a:srgbClr val="000000"/>
                    </a:solidFill>
                    <a:latin typeface="Calibri" panose="020F0502020204030204" pitchFamily="34" charset="0"/>
                    <a:cs typeface="Calibri" panose="020F0502020204030204" pitchFamily="34" charset="0"/>
                  </a:rPr>
                  <a:t> </a:t>
                </a:r>
                <a:endParaRPr lang="en-US" sz="2000">
                  <a:latin typeface="Calibri" panose="020F0502020204030204" pitchFamily="34" charset="0"/>
                  <a:cs typeface="Calibri" panose="020F0502020204030204" pitchFamily="34" charset="0"/>
                </a:endParaRPr>
              </a:p>
            </p:txBody>
          </p:sp>
        </mc:Choice>
        <mc:Fallback xmlns="">
          <p:sp>
            <p:nvSpPr>
              <p:cNvPr id="12" name="Rectangle 11">
                <a:extLst>
                  <a:ext uri="{FF2B5EF4-FFF2-40B4-BE49-F238E27FC236}">
                    <a16:creationId xmlns:a16="http://schemas.microsoft.com/office/drawing/2014/main" id="{D944ED0B-6576-9E42-A309-0DE2077C5ED3}"/>
                  </a:ext>
                </a:extLst>
              </p:cNvPr>
              <p:cNvSpPr>
                <a:spLocks noRot="1" noChangeAspect="1" noMove="1" noResize="1" noEditPoints="1" noAdjustHandles="1" noChangeArrowheads="1" noChangeShapeType="1" noTextEdit="1"/>
              </p:cNvSpPr>
              <p:nvPr/>
            </p:nvSpPr>
            <p:spPr>
              <a:xfrm>
                <a:off x="5985892" y="1134639"/>
                <a:ext cx="866520" cy="400110"/>
              </a:xfrm>
              <a:prstGeom prst="rect">
                <a:avLst/>
              </a:prstGeom>
              <a:blipFill>
                <a:blip r:embed="rId9"/>
                <a:stretch>
                  <a:fillRect l="-7246" t="-9375" b="-28125"/>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32D3574-92A1-8E46-AD3F-4A3DE9C79EFA}"/>
                  </a:ext>
                </a:extLst>
              </p:cNvPr>
              <p:cNvSpPr/>
              <p:nvPr/>
            </p:nvSpPr>
            <p:spPr>
              <a:xfrm>
                <a:off x="4522440" y="5070655"/>
                <a:ext cx="4123693"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CH" sz="2000" i="1">
                              <a:latin typeface="Cambria Math" panose="02040503050406030204" pitchFamily="18" charset="0"/>
                              <a:ea typeface="Cambria Math" charset="0"/>
                              <a:cs typeface="Cambria Math" charset="0"/>
                            </a:rPr>
                          </m:ctrlPr>
                        </m:sSubPr>
                        <m:e>
                          <m:r>
                            <a:rPr lang="fr-CH" sz="2000" i="1">
                              <a:latin typeface="Cambria Math" charset="0"/>
                              <a:ea typeface="Cambria Math" charset="0"/>
                              <a:cs typeface="Cambria Math" charset="0"/>
                            </a:rPr>
                            <m:t>𝑁</m:t>
                          </m:r>
                        </m:e>
                        <m:sub>
                          <m:r>
                            <a:rPr lang="fr-CH" sz="2000" i="1">
                              <a:latin typeface="Cambria Math" charset="0"/>
                              <a:ea typeface="Cambria Math" charset="0"/>
                              <a:cs typeface="Cambria Math" charset="0"/>
                            </a:rPr>
                            <m:t>𝑈</m:t>
                          </m:r>
                        </m:sub>
                      </m:sSub>
                      <m:r>
                        <m:rPr>
                          <m:brk m:alnAt="7"/>
                        </m:rPr>
                        <a:rPr lang="fr-CH" sz="2000" i="1">
                          <a:latin typeface="Cambria Math" charset="0"/>
                          <a:ea typeface="Cambria Math" charset="0"/>
                          <a:cs typeface="Cambria Math" charset="0"/>
                        </a:rPr>
                        <m:t>(</m:t>
                      </m:r>
                      <m:r>
                        <a:rPr lang="fr-CH" sz="2000" i="1">
                          <a:latin typeface="Cambria Math" charset="0"/>
                          <a:ea typeface="Cambria Math" charset="0"/>
                          <a:cs typeface="Cambria Math" charset="0"/>
                        </a:rPr>
                        <m:t>𝑥</m:t>
                      </m:r>
                      <m:r>
                        <a:rPr lang="fr-CH" sz="2000" i="1">
                          <a:latin typeface="Cambria Math" charset="0"/>
                          <a:ea typeface="Cambria Math" charset="0"/>
                          <a:cs typeface="Cambria Math" charset="0"/>
                        </a:rPr>
                        <m:t>)</m:t>
                      </m:r>
                    </m:oMath>
                  </m:oMathPara>
                </a14:m>
                <a:endParaRPr lang="en-GB" sz="2000" i="1" dirty="0">
                  <a:solidFill>
                    <a:srgbClr val="000000"/>
                  </a:solidFill>
                  <a:latin typeface="Calibri" panose="020F0502020204030204" pitchFamily="34" charset="0"/>
                  <a:cs typeface="Calibri" panose="020F0502020204030204" pitchFamily="34" charset="0"/>
                </a:endParaRPr>
              </a:p>
              <a:p>
                <a:r>
                  <a:rPr lang="en-GB" sz="2000" dirty="0">
                    <a:solidFill>
                      <a:srgbClr val="000000"/>
                    </a:solidFill>
                    <a:latin typeface="Calibri" panose="020F0502020204030204" pitchFamily="34" charset="0"/>
                    <a:cs typeface="Calibri" panose="020F0502020204030204" pitchFamily="34" charset="0"/>
                  </a:rPr>
                  <a:t>Rated the same items as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latin typeface="Calibri" panose="020F0502020204030204" pitchFamily="34" charset="0"/>
                    <a:cs typeface="Calibri" panose="020F0502020204030204" pitchFamily="34" charset="0"/>
                  </a:rPr>
                  <a:t> </a:t>
                </a:r>
                <a:r>
                  <a:rPr lang="en-GB" sz="2000" u="sng" dirty="0">
                    <a:solidFill>
                      <a:srgbClr val="000000"/>
                    </a:solidFill>
                    <a:latin typeface="Calibri" panose="020F0502020204030204" pitchFamily="34" charset="0"/>
                    <a:cs typeface="Calibri" panose="020F0502020204030204" pitchFamily="34" charset="0"/>
                  </a:rPr>
                  <a:t>and</a:t>
                </a:r>
                <a:r>
                  <a:rPr lang="en-GB" sz="2000" dirty="0">
                    <a:solidFill>
                      <a:srgbClr val="000000"/>
                    </a:solidFill>
                    <a:latin typeface="Calibri" panose="020F0502020204030204" pitchFamily="34" charset="0"/>
                    <a:cs typeface="Calibri" panose="020F0502020204030204" pitchFamily="34" charset="0"/>
                  </a:rPr>
                  <a:t> item </a:t>
                </a:r>
                <a14:m>
                  <m:oMath xmlns:m="http://schemas.openxmlformats.org/officeDocument/2006/math">
                    <m:r>
                      <a:rPr lang="fr-CH" sz="2000" i="1">
                        <a:latin typeface="Cambria Math" panose="02040503050406030204" pitchFamily="18" charset="0"/>
                      </a:rPr>
                      <m:t>𝑖</m:t>
                    </m:r>
                  </m:oMath>
                </a14:m>
                <a:r>
                  <a:rPr lang="en-GB" sz="2000" dirty="0">
                    <a:solidFill>
                      <a:srgbClr val="000000"/>
                    </a:solidFill>
                    <a:latin typeface="Calibri" panose="020F0502020204030204" pitchFamily="34" charset="0"/>
                    <a:cs typeface="Calibri" panose="020F0502020204030204" pitchFamily="34" charset="0"/>
                  </a:rPr>
                  <a:t> </a:t>
                </a:r>
                <a:endParaRPr lang="en-US" sz="2000">
                  <a:solidFill>
                    <a:srgbClr val="000000"/>
                  </a:solidFill>
                  <a:latin typeface="Calibri" panose="020F0502020204030204" pitchFamily="34" charset="0"/>
                  <a:cs typeface="Calibri" panose="020F0502020204030204" pitchFamily="34" charset="0"/>
                </a:endParaRPr>
              </a:p>
            </p:txBody>
          </p:sp>
        </mc:Choice>
        <mc:Fallback xmlns="">
          <p:sp>
            <p:nvSpPr>
              <p:cNvPr id="13" name="Rectangle 12">
                <a:extLst>
                  <a:ext uri="{FF2B5EF4-FFF2-40B4-BE49-F238E27FC236}">
                    <a16:creationId xmlns:a16="http://schemas.microsoft.com/office/drawing/2014/main" id="{632D3574-92A1-8E46-AD3F-4A3DE9C79EFA}"/>
                  </a:ext>
                </a:extLst>
              </p:cNvPr>
              <p:cNvSpPr>
                <a:spLocks noRot="1" noChangeAspect="1" noMove="1" noResize="1" noEditPoints="1" noAdjustHandles="1" noChangeArrowheads="1" noChangeShapeType="1" noTextEdit="1"/>
              </p:cNvSpPr>
              <p:nvPr/>
            </p:nvSpPr>
            <p:spPr>
              <a:xfrm>
                <a:off x="4522440" y="5070655"/>
                <a:ext cx="4123693" cy="707886"/>
              </a:xfrm>
              <a:prstGeom prst="rect">
                <a:avLst/>
              </a:prstGeom>
              <a:blipFill>
                <a:blip r:embed="rId10"/>
                <a:stretch>
                  <a:fillRect l="-1231" b="-14035"/>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7B42407-7337-8E44-B97F-D1EB71CF8011}"/>
                  </a:ext>
                </a:extLst>
              </p:cNvPr>
              <p:cNvSpPr/>
              <p:nvPr/>
            </p:nvSpPr>
            <p:spPr>
              <a:xfrm>
                <a:off x="3875268" y="1596343"/>
                <a:ext cx="1005853" cy="461665"/>
              </a:xfrm>
              <a:prstGeom prst="rect">
                <a:avLst/>
              </a:prstGeom>
            </p:spPr>
            <p:txBody>
              <a:bodyPr wrap="none">
                <a:spAutoFit/>
              </a:bodyPr>
              <a:lstStyle/>
              <a:p>
                <a14:m>
                  <m:oMath xmlns:m="http://schemas.openxmlformats.org/officeDocument/2006/math">
                    <m:sSub>
                      <m:sSubPr>
                        <m:ctrlPr>
                          <a:rPr lang="en-US" sz="2400" i="1">
                            <a:latin typeface="Cambria Math" panose="02040503050406030204" pitchFamily="18" charset="0"/>
                          </a:rPr>
                        </m:ctrlPr>
                      </m:sSubPr>
                      <m:e>
                        <m:r>
                          <a:rPr lang="fr-CH" sz="2400" i="1">
                            <a:latin typeface="Cambria Math" charset="0"/>
                          </a:rPr>
                          <m:t>𝑟</m:t>
                        </m:r>
                      </m:e>
                      <m:sub>
                        <m:r>
                          <a:rPr lang="fr-CH" sz="2400" i="1">
                            <a:latin typeface="Cambria Math" charset="0"/>
                          </a:rPr>
                          <m:t>𝑥</m:t>
                        </m:r>
                      </m:sub>
                    </m:sSub>
                    <m:d>
                      <m:dPr>
                        <m:ctrlPr>
                          <a:rPr lang="fr-CH" sz="2400" i="1">
                            <a:latin typeface="Cambria Math" panose="02040503050406030204" pitchFamily="18" charset="0"/>
                          </a:rPr>
                        </m:ctrlPr>
                      </m:dPr>
                      <m:e>
                        <m:r>
                          <a:rPr lang="fr-CH" sz="2400" i="1">
                            <a:latin typeface="Cambria Math" panose="02040503050406030204" pitchFamily="18" charset="0"/>
                          </a:rPr>
                          <m:t>𝑖</m:t>
                        </m:r>
                      </m:e>
                    </m:d>
                  </m:oMath>
                </a14:m>
                <a:r>
                  <a:rPr lang="en-GB" sz="2400" dirty="0">
                    <a:solidFill>
                      <a:srgbClr val="000000"/>
                    </a:solidFill>
                    <a:latin typeface="Calibri" panose="020F0502020204030204" pitchFamily="34" charset="0"/>
                    <a:cs typeface="Calibri" panose="020F0502020204030204" pitchFamily="34" charset="0"/>
                  </a:rPr>
                  <a:t> ?</a:t>
                </a:r>
                <a:endParaRPr lang="en-US" sz="2400">
                  <a:latin typeface="Calibri" panose="020F0502020204030204" pitchFamily="34" charset="0"/>
                  <a:cs typeface="Calibri" panose="020F0502020204030204" pitchFamily="34" charset="0"/>
                </a:endParaRPr>
              </a:p>
            </p:txBody>
          </p:sp>
        </mc:Choice>
        <mc:Fallback xmlns="">
          <p:sp>
            <p:nvSpPr>
              <p:cNvPr id="14" name="Rectangle 13">
                <a:extLst>
                  <a:ext uri="{FF2B5EF4-FFF2-40B4-BE49-F238E27FC236}">
                    <a16:creationId xmlns:a16="http://schemas.microsoft.com/office/drawing/2014/main" id="{F7B42407-7337-8E44-B97F-D1EB71CF8011}"/>
                  </a:ext>
                </a:extLst>
              </p:cNvPr>
              <p:cNvSpPr>
                <a:spLocks noRot="1" noChangeAspect="1" noMove="1" noResize="1" noEditPoints="1" noAdjustHandles="1" noChangeArrowheads="1" noChangeShapeType="1" noTextEdit="1"/>
              </p:cNvSpPr>
              <p:nvPr/>
            </p:nvSpPr>
            <p:spPr>
              <a:xfrm>
                <a:off x="3875268" y="1596343"/>
                <a:ext cx="1005853" cy="461665"/>
              </a:xfrm>
              <a:prstGeom prst="rect">
                <a:avLst/>
              </a:prstGeom>
              <a:blipFill>
                <a:blip r:embed="rId11"/>
                <a:stretch>
                  <a:fillRect t="-7895" r="-8750" b="-26316"/>
                </a:stretch>
              </a:blipFill>
            </p:spPr>
            <p:txBody>
              <a:bodyPr/>
              <a:lstStyle/>
              <a:p>
                <a:r>
                  <a:rPr lang="en-CH">
                    <a:noFill/>
                  </a:rPr>
                  <a:t> </a:t>
                </a:r>
              </a:p>
            </p:txBody>
          </p:sp>
        </mc:Fallback>
      </mc:AlternateContent>
      <p:cxnSp>
        <p:nvCxnSpPr>
          <p:cNvPr id="16" name="Straight Arrow Connector 15">
            <a:extLst>
              <a:ext uri="{FF2B5EF4-FFF2-40B4-BE49-F238E27FC236}">
                <a16:creationId xmlns:a16="http://schemas.microsoft.com/office/drawing/2014/main" id="{A0A958F9-ED1F-3347-8AF0-0B94FA123CAF}"/>
              </a:ext>
            </a:extLst>
          </p:cNvPr>
          <p:cNvCxnSpPr>
            <a:cxnSpLocks/>
          </p:cNvCxnSpPr>
          <p:nvPr/>
        </p:nvCxnSpPr>
        <p:spPr bwMode="auto">
          <a:xfrm>
            <a:off x="2499506" y="2789368"/>
            <a:ext cx="0" cy="70299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1A12ECC-4F88-624B-87DC-3CFCB3858939}"/>
                  </a:ext>
                </a:extLst>
              </p:cNvPr>
              <p:cNvSpPr/>
              <p:nvPr/>
            </p:nvSpPr>
            <p:spPr>
              <a:xfrm>
                <a:off x="1525335" y="4944651"/>
                <a:ext cx="2454262" cy="400110"/>
              </a:xfrm>
              <a:prstGeom prst="rect">
                <a:avLst/>
              </a:prstGeom>
            </p:spPr>
            <p:txBody>
              <a:bodyPr wrap="none">
                <a:spAutoFit/>
              </a:bodyPr>
              <a:lstStyle/>
              <a:p>
                <a:r>
                  <a:rPr lang="en-GB" sz="2000" dirty="0">
                    <a:solidFill>
                      <a:srgbClr val="000000"/>
                    </a:solidFill>
                    <a:latin typeface="Calibri" panose="020F0502020204030204" pitchFamily="34" charset="0"/>
                    <a:cs typeface="Calibri" panose="020F0502020204030204" pitchFamily="34" charset="0"/>
                  </a:rPr>
                  <a:t>Items rated by user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latin typeface="Calibri" panose="020F0502020204030204" pitchFamily="34" charset="0"/>
                    <a:cs typeface="Calibri" panose="020F0502020204030204" pitchFamily="34" charset="0"/>
                  </a:rPr>
                  <a:t> </a:t>
                </a:r>
                <a:endParaRPr lang="en-US" sz="2000">
                  <a:latin typeface="Calibri" panose="020F0502020204030204" pitchFamily="34" charset="0"/>
                  <a:cs typeface="Calibri" panose="020F0502020204030204" pitchFamily="34" charset="0"/>
                </a:endParaRPr>
              </a:p>
            </p:txBody>
          </p:sp>
        </mc:Choice>
        <mc:Fallback xmlns="">
          <p:sp>
            <p:nvSpPr>
              <p:cNvPr id="17" name="Rectangle 16">
                <a:extLst>
                  <a:ext uri="{FF2B5EF4-FFF2-40B4-BE49-F238E27FC236}">
                    <a16:creationId xmlns:a16="http://schemas.microsoft.com/office/drawing/2014/main" id="{B1A12ECC-4F88-624B-87DC-3CFCB3858939}"/>
                  </a:ext>
                </a:extLst>
              </p:cNvPr>
              <p:cNvSpPr>
                <a:spLocks noRot="1" noChangeAspect="1" noMove="1" noResize="1" noEditPoints="1" noAdjustHandles="1" noChangeArrowheads="1" noChangeShapeType="1" noTextEdit="1"/>
              </p:cNvSpPr>
              <p:nvPr/>
            </p:nvSpPr>
            <p:spPr>
              <a:xfrm>
                <a:off x="1525335" y="4944651"/>
                <a:ext cx="2454262" cy="400110"/>
              </a:xfrm>
              <a:prstGeom prst="rect">
                <a:avLst/>
              </a:prstGeom>
              <a:blipFill>
                <a:blip r:embed="rId12"/>
                <a:stretch>
                  <a:fillRect l="-2062" t="-9375" b="-28125"/>
                </a:stretch>
              </a:blipFill>
            </p:spPr>
            <p:txBody>
              <a:bodyPr/>
              <a:lstStyle/>
              <a:p>
                <a:r>
                  <a:rPr lang="en-CH">
                    <a:noFill/>
                  </a:rPr>
                  <a:t> </a:t>
                </a:r>
              </a:p>
            </p:txBody>
          </p:sp>
        </mc:Fallback>
      </mc:AlternateContent>
      <p:cxnSp>
        <p:nvCxnSpPr>
          <p:cNvPr id="18" name="Straight Arrow Connector 17">
            <a:extLst>
              <a:ext uri="{FF2B5EF4-FFF2-40B4-BE49-F238E27FC236}">
                <a16:creationId xmlns:a16="http://schemas.microsoft.com/office/drawing/2014/main" id="{8819189B-9547-4445-856B-CD8994E2266D}"/>
              </a:ext>
            </a:extLst>
          </p:cNvPr>
          <p:cNvCxnSpPr>
            <a:cxnSpLocks/>
          </p:cNvCxnSpPr>
          <p:nvPr/>
        </p:nvCxnSpPr>
        <p:spPr bwMode="auto">
          <a:xfrm flipH="1">
            <a:off x="3707904" y="4148924"/>
            <a:ext cx="18002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021268D8-3ED3-9440-8125-1ACB94F39E98}"/>
              </a:ext>
            </a:extLst>
          </p:cNvPr>
          <p:cNvCxnSpPr>
            <a:cxnSpLocks/>
          </p:cNvCxnSpPr>
          <p:nvPr/>
        </p:nvCxnSpPr>
        <p:spPr bwMode="auto">
          <a:xfrm flipH="1" flipV="1">
            <a:off x="6306177" y="2633783"/>
            <a:ext cx="3699" cy="5070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D148A15-E601-DA4E-B5CC-38BB25797A63}"/>
                  </a:ext>
                </a:extLst>
              </p:cNvPr>
              <p:cNvSpPr txBox="1"/>
              <p:nvPr/>
            </p:nvSpPr>
            <p:spPr>
              <a:xfrm>
                <a:off x="493786" y="5884034"/>
                <a:ext cx="7730963" cy="707886"/>
              </a:xfrm>
              <a:prstGeom prst="rect">
                <a:avLst/>
              </a:prstGeom>
              <a:noFill/>
            </p:spPr>
            <p:txBody>
              <a:bodyPr wrap="none" rtlCol="0">
                <a:spAutoFit/>
              </a:bodyPr>
              <a:lstStyle/>
              <a:p>
                <a:r>
                  <a:rPr lang="en-US" sz="2000">
                    <a:latin typeface="Calibri" panose="020F0502020204030204" pitchFamily="34" charset="0"/>
                    <a:cs typeface="Calibri" panose="020F0502020204030204" pitchFamily="34" charset="0"/>
                  </a:rPr>
                  <a:t>Are all users in </a:t>
                </a:r>
                <a14:m>
                  <m:oMath xmlns:m="http://schemas.openxmlformats.org/officeDocument/2006/math">
                    <m:sSub>
                      <m:sSubPr>
                        <m:ctrlPr>
                          <a:rPr lang="fr-CH" sz="2000" i="1">
                            <a:latin typeface="Cambria Math" panose="02040503050406030204" pitchFamily="18" charset="0"/>
                            <a:ea typeface="Cambria Math" charset="0"/>
                            <a:cs typeface="Cambria Math" charset="0"/>
                          </a:rPr>
                        </m:ctrlPr>
                      </m:sSubPr>
                      <m:e>
                        <m:r>
                          <a:rPr lang="fr-CH" sz="2000" i="1">
                            <a:latin typeface="Cambria Math" charset="0"/>
                            <a:ea typeface="Cambria Math" charset="0"/>
                            <a:cs typeface="Cambria Math" charset="0"/>
                          </a:rPr>
                          <m:t>𝑁</m:t>
                        </m:r>
                      </m:e>
                      <m:sub>
                        <m:r>
                          <a:rPr lang="fr-CH" sz="2000" i="1">
                            <a:latin typeface="Cambria Math" charset="0"/>
                            <a:ea typeface="Cambria Math" charset="0"/>
                            <a:cs typeface="Cambria Math" charset="0"/>
                          </a:rPr>
                          <m:t>𝑈</m:t>
                        </m:r>
                      </m:sub>
                    </m:sSub>
                    <m:r>
                      <m:rPr>
                        <m:brk m:alnAt="7"/>
                      </m:rPr>
                      <a:rPr lang="fr-CH" sz="2000" i="1">
                        <a:latin typeface="Cambria Math" charset="0"/>
                        <a:ea typeface="Cambria Math" charset="0"/>
                        <a:cs typeface="Cambria Math" charset="0"/>
                      </a:rPr>
                      <m:t>(</m:t>
                    </m:r>
                    <m:r>
                      <a:rPr lang="fr-CH" sz="2000" i="1">
                        <a:latin typeface="Cambria Math" charset="0"/>
                        <a:ea typeface="Cambria Math" charset="0"/>
                        <a:cs typeface="Cambria Math" charset="0"/>
                      </a:rPr>
                      <m:t>𝑥</m:t>
                    </m:r>
                    <m:r>
                      <a:rPr lang="fr-CH" sz="2000" i="1">
                        <a:latin typeface="Cambria Math" charset="0"/>
                        <a:ea typeface="Cambria Math" charset="0"/>
                        <a:cs typeface="Cambria Math" charset="0"/>
                      </a:rPr>
                      <m:t>)</m:t>
                    </m:r>
                  </m:oMath>
                </a14:m>
                <a:r>
                  <a:rPr lang="en-US" sz="2000">
                    <a:latin typeface="Calibri" panose="020F0502020204030204" pitchFamily="34" charset="0"/>
                    <a:cs typeface="Calibri" panose="020F0502020204030204" pitchFamily="34" charset="0"/>
                  </a:rPr>
                  <a:t> the same or are some more relevant than others? </a:t>
                </a:r>
              </a:p>
              <a:p>
                <a:r>
                  <a:rPr lang="en-US" sz="2000">
                    <a:latin typeface="Calibri" panose="020F0502020204030204" pitchFamily="34" charset="0"/>
                    <a:cs typeface="Calibri" panose="020F0502020204030204" pitchFamily="34" charset="0"/>
                  </a:rPr>
                  <a:t>➔ similarity between users </a:t>
                </a:r>
              </a:p>
            </p:txBody>
          </p:sp>
        </mc:Choice>
        <mc:Fallback xmlns="">
          <p:sp>
            <p:nvSpPr>
              <p:cNvPr id="24" name="TextBox 23">
                <a:extLst>
                  <a:ext uri="{FF2B5EF4-FFF2-40B4-BE49-F238E27FC236}">
                    <a16:creationId xmlns:a16="http://schemas.microsoft.com/office/drawing/2014/main" id="{2D148A15-E601-DA4E-B5CC-38BB25797A63}"/>
                  </a:ext>
                </a:extLst>
              </p:cNvPr>
              <p:cNvSpPr txBox="1">
                <a:spLocks noRot="1" noChangeAspect="1" noMove="1" noResize="1" noEditPoints="1" noAdjustHandles="1" noChangeArrowheads="1" noChangeShapeType="1" noTextEdit="1"/>
              </p:cNvSpPr>
              <p:nvPr/>
            </p:nvSpPr>
            <p:spPr>
              <a:xfrm>
                <a:off x="493786" y="5884034"/>
                <a:ext cx="7730963" cy="707886"/>
              </a:xfrm>
              <a:prstGeom prst="rect">
                <a:avLst/>
              </a:prstGeom>
              <a:blipFill>
                <a:blip r:embed="rId13"/>
                <a:stretch>
                  <a:fillRect l="-328" t="-5357" r="-328" b="-16071"/>
                </a:stretch>
              </a:blipFill>
            </p:spPr>
            <p:txBody>
              <a:bodyPr/>
              <a:lstStyle/>
              <a:p>
                <a:r>
                  <a:rPr lang="en-CH">
                    <a:noFill/>
                  </a:rPr>
                  <a:t> </a:t>
                </a:r>
              </a:p>
            </p:txBody>
          </p:sp>
        </mc:Fallback>
      </mc:AlternateContent>
      <p:sp>
        <p:nvSpPr>
          <p:cNvPr id="32" name="Rectangle 31">
            <a:extLst>
              <a:ext uri="{FF2B5EF4-FFF2-40B4-BE49-F238E27FC236}">
                <a16:creationId xmlns:a16="http://schemas.microsoft.com/office/drawing/2014/main" id="{770670A4-CCD9-D945-A861-DEC6A30E1460}"/>
              </a:ext>
            </a:extLst>
          </p:cNvPr>
          <p:cNvSpPr/>
          <p:nvPr/>
        </p:nvSpPr>
        <p:spPr>
          <a:xfrm>
            <a:off x="6605804" y="2717985"/>
            <a:ext cx="2561022" cy="400110"/>
          </a:xfrm>
          <a:prstGeom prst="rect">
            <a:avLst/>
          </a:prstGeom>
        </p:spPr>
        <p:txBody>
          <a:bodyPr wrap="none">
            <a:spAutoFit/>
          </a:bodyPr>
          <a:lstStyle/>
          <a:p>
            <a:r>
              <a:rPr lang="fr-CH" sz="2000" dirty="0">
                <a:solidFill>
                  <a:srgbClr val="000000"/>
                </a:solidFill>
                <a:latin typeface="Calibri" panose="020F0502020204030204" pitchFamily="34" charset="0"/>
                <a:cs typeface="Calibri" panose="020F0502020204030204" pitchFamily="34" charset="0"/>
              </a:rPr>
              <a:t>Aggregate their ratings</a:t>
            </a:r>
            <a:endParaRPr lang="en-US" sz="2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80778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Similarity Between Users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Pearson correlation coefficient</a:t>
                </a:r>
              </a:p>
              <a:p>
                <a:endParaRPr lang="en-GB" sz="2800" b="1" dirty="0">
                  <a:solidFill>
                    <a:srgbClr val="000000"/>
                  </a:solidFill>
                </a:endParaRPr>
              </a:p>
              <a:p>
                <a:endParaRPr lang="en-GB" sz="2800" b="1" dirty="0">
                  <a:solidFill>
                    <a:srgbClr val="000000"/>
                  </a:solidFill>
                </a:endParaRPr>
              </a:p>
              <a:p>
                <a:endParaRPr lang="en-GB" sz="2800" b="1" dirty="0">
                  <a:solidFill>
                    <a:srgbClr val="000000"/>
                  </a:solidFill>
                </a:endParaRPr>
              </a:p>
              <a:p>
                <a:endParaRPr lang="en-GB" sz="2800" b="1" dirty="0">
                  <a:solidFill>
                    <a:srgbClr val="000000"/>
                  </a:solidFill>
                </a:endParaRPr>
              </a:p>
              <a:p>
                <a:r>
                  <a:rPr lang="en-GB" sz="2800" dirty="0">
                    <a:solidFill>
                      <a:srgbClr val="000000"/>
                    </a:solidFill>
                  </a:rPr>
                  <a:t>Cosine Similarity</a:t>
                </a:r>
              </a:p>
              <a:p>
                <a:endParaRPr lang="en-GB" sz="2400" dirty="0">
                  <a:solidFill>
                    <a:srgbClr val="000000"/>
                  </a:solidFill>
                </a:endParaRPr>
              </a:p>
              <a:p>
                <a:pPr marL="457200" lvl="1" indent="0">
                  <a:buNone/>
                </a:pP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rPr>
                  <a:t>, </a:t>
                </a:r>
                <a14:m>
                  <m:oMath xmlns:m="http://schemas.openxmlformats.org/officeDocument/2006/math">
                    <m:r>
                      <a:rPr lang="fr-CH" sz="2000" b="0" i="1" smtClean="0">
                        <a:latin typeface="Cambria Math" panose="02040503050406030204" pitchFamily="18" charset="0"/>
                        <a:ea typeface="Cambria Math" charset="0"/>
                        <a:cs typeface="Cambria Math" charset="0"/>
                      </a:rPr>
                      <m:t>𝑦</m:t>
                    </m:r>
                  </m:oMath>
                </a14:m>
                <a:r>
                  <a:rPr lang="en-GB" sz="2000" dirty="0">
                    <a:solidFill>
                      <a:srgbClr val="000000"/>
                    </a:solidFill>
                  </a:rPr>
                  <a:t>: users</a:t>
                </a:r>
              </a:p>
              <a:p>
                <a:pPr marL="457200" lvl="1" indent="0">
                  <a:buNone/>
                </a:pPr>
                <a14:m>
                  <m:oMath xmlns:m="http://schemas.openxmlformats.org/officeDocument/2006/math">
                    <m:r>
                      <a:rPr lang="fr-CH" sz="2000" i="1">
                        <a:latin typeface="Cambria Math" charset="0"/>
                        <a:ea typeface="Cambria Math" charset="0"/>
                        <a:cs typeface="Cambria Math" charset="0"/>
                      </a:rPr>
                      <m:t>𝑁</m:t>
                    </m:r>
                  </m:oMath>
                </a14:m>
                <a:r>
                  <a:rPr lang="en-GB" sz="2000" dirty="0">
                    <a:solidFill>
                      <a:srgbClr val="000000"/>
                    </a:solidFill>
                  </a:rPr>
                  <a:t> : number of items </a:t>
                </a:r>
                <a14:m>
                  <m:oMath xmlns:m="http://schemas.openxmlformats.org/officeDocument/2006/math">
                    <m:r>
                      <a:rPr lang="fr-CH" sz="2000" i="1">
                        <a:latin typeface="Cambria Math" panose="02040503050406030204" pitchFamily="18" charset="0"/>
                      </a:rPr>
                      <m:t>𝑖</m:t>
                    </m:r>
                  </m:oMath>
                </a14:m>
                <a:r>
                  <a:rPr lang="en-GB" sz="2000" dirty="0">
                    <a:solidFill>
                      <a:srgbClr val="000000"/>
                    </a:solidFill>
                  </a:rPr>
                  <a:t> rated by </a:t>
                </a:r>
                <a:r>
                  <a:rPr lang="en-GB" sz="2000" u="sng" dirty="0">
                    <a:solidFill>
                      <a:srgbClr val="000000"/>
                    </a:solidFill>
                  </a:rPr>
                  <a:t>both</a:t>
                </a:r>
                <a:r>
                  <a:rPr lang="en-GB" sz="2000" dirty="0">
                    <a:solidFill>
                      <a:srgbClr val="000000"/>
                    </a:solidFill>
                  </a:rPr>
                  <a:t>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rPr>
                  <a:t> and </a:t>
                </a:r>
                <a14:m>
                  <m:oMath xmlns:m="http://schemas.openxmlformats.org/officeDocument/2006/math">
                    <m:r>
                      <a:rPr lang="fr-CH" sz="2000" i="1">
                        <a:latin typeface="Cambria Math" panose="02040503050406030204" pitchFamily="18" charset="0"/>
                        <a:ea typeface="Cambria Math" charset="0"/>
                        <a:cs typeface="Cambria Math" charset="0"/>
                      </a:rPr>
                      <m:t>𝑦</m:t>
                    </m:r>
                  </m:oMath>
                </a14:m>
                <a:endParaRPr lang="en-GB" sz="2000" dirty="0">
                  <a:solidFill>
                    <a:srgbClr val="000000"/>
                  </a:solidFill>
                </a:endParaRPr>
              </a:p>
              <a:p>
                <a:pPr marL="457200" lvl="1" indent="0">
                  <a:buNone/>
                </a:pPr>
                <a14:m>
                  <m:oMath xmlns:m="http://schemas.openxmlformats.org/officeDocument/2006/math">
                    <m:sSub>
                      <m:sSubPr>
                        <m:ctrlPr>
                          <a:rPr lang="en-US" sz="2000" i="1">
                            <a:latin typeface="Cambria Math" panose="02040503050406030204" pitchFamily="18" charset="0"/>
                          </a:rPr>
                        </m:ctrlPr>
                      </m:sSubPr>
                      <m:e>
                        <m:r>
                          <a:rPr lang="fr-CH" sz="2000" i="1">
                            <a:latin typeface="Cambria Math" charset="0"/>
                          </a:rPr>
                          <m:t>𝑟</m:t>
                        </m:r>
                      </m:e>
                      <m:sub>
                        <m:r>
                          <a:rPr lang="fr-CH" sz="2000" i="1">
                            <a:latin typeface="Cambria Math" charset="0"/>
                          </a:rPr>
                          <m:t>𝑥</m:t>
                        </m:r>
                      </m:sub>
                    </m:sSub>
                    <m:d>
                      <m:dPr>
                        <m:ctrlPr>
                          <a:rPr lang="fr-CH" sz="2000" i="1">
                            <a:latin typeface="Cambria Math" panose="02040503050406030204" pitchFamily="18" charset="0"/>
                          </a:rPr>
                        </m:ctrlPr>
                      </m:dPr>
                      <m:e>
                        <m:r>
                          <a:rPr lang="fr-CH" sz="2000" b="0" i="1" smtClean="0">
                            <a:latin typeface="Cambria Math" panose="02040503050406030204" pitchFamily="18" charset="0"/>
                          </a:rPr>
                          <m:t>𝑖</m:t>
                        </m:r>
                      </m:e>
                    </m:d>
                    <m:r>
                      <a:rPr lang="fr-CH" sz="2000" i="1">
                        <a:latin typeface="Cambria Math" panose="02040503050406030204" pitchFamily="18" charset="0"/>
                      </a:rPr>
                      <m:t> </m:t>
                    </m:r>
                  </m:oMath>
                </a14:m>
                <a:r>
                  <a:rPr lang="en-GB" sz="2000" dirty="0">
                    <a:solidFill>
                      <a:srgbClr val="000000"/>
                    </a:solidFill>
                  </a:rPr>
                  <a:t>: rating of user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rPr>
                  <a:t> of item </a:t>
                </a:r>
                <a14:m>
                  <m:oMath xmlns:m="http://schemas.openxmlformats.org/officeDocument/2006/math">
                    <m:r>
                      <a:rPr lang="fr-CH" sz="2000" i="1">
                        <a:latin typeface="Cambria Math" panose="02040503050406030204" pitchFamily="18" charset="0"/>
                      </a:rPr>
                      <m:t>𝑖</m:t>
                    </m:r>
                  </m:oMath>
                </a14:m>
                <a:endParaRPr lang="en-GB" sz="2000" dirty="0">
                  <a:solidFill>
                    <a:srgbClr val="000000"/>
                  </a:solidFill>
                </a:endParaRPr>
              </a:p>
              <a:p>
                <a:pPr marL="457200" lvl="1" indent="0">
                  <a:buNone/>
                </a:pP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fr-CH" sz="2000" b="0" i="1">
                                <a:latin typeface="Cambria Math" panose="02040503050406030204" pitchFamily="18" charset="0"/>
                              </a:rPr>
                              <m:t>𝑟</m:t>
                            </m:r>
                          </m:e>
                        </m:acc>
                      </m:e>
                      <m:sub>
                        <m:r>
                          <a:rPr lang="fr-CH" sz="2000" i="1">
                            <a:latin typeface="Cambria Math" charset="0"/>
                          </a:rPr>
                          <m:t>𝑥</m:t>
                        </m:r>
                      </m:sub>
                    </m:sSub>
                    <m:r>
                      <a:rPr lang="fr-CH" sz="2000" i="1">
                        <a:latin typeface="Cambria Math" panose="02040503050406030204" pitchFamily="18" charset="0"/>
                      </a:rPr>
                      <m:t> </m:t>
                    </m:r>
                  </m:oMath>
                </a14:m>
                <a:r>
                  <a:rPr lang="en-GB" sz="2000" dirty="0">
                    <a:solidFill>
                      <a:srgbClr val="000000"/>
                    </a:solidFill>
                  </a:rPr>
                  <a:t>: average ratings of user </a:t>
                </a:r>
                <a14:m>
                  <m:oMath xmlns:m="http://schemas.openxmlformats.org/officeDocument/2006/math">
                    <m:r>
                      <a:rPr lang="fr-CH" sz="2000" i="1">
                        <a:latin typeface="Cambria Math" charset="0"/>
                        <a:ea typeface="Cambria Math" charset="0"/>
                        <a:cs typeface="Cambria Math" charset="0"/>
                      </a:rPr>
                      <m:t>𝑥</m:t>
                    </m:r>
                  </m:oMath>
                </a14:m>
                <a:endParaRPr lang="en-GB" sz="2000" dirty="0">
                  <a:solidFill>
                    <a:srgbClr val="0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374" t="-1259" b="-1008"/>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graphicFrame>
        <p:nvGraphicFramePr>
          <p:cNvPr id="5" name="Object 4"/>
          <p:cNvGraphicFramePr>
            <a:graphicFrameLocks noChangeAspect="1"/>
          </p:cNvGraphicFramePr>
          <p:nvPr/>
        </p:nvGraphicFramePr>
        <p:xfrm>
          <a:off x="3707904" y="1772816"/>
          <a:ext cx="4868862" cy="1765300"/>
        </p:xfrm>
        <a:graphic>
          <a:graphicData uri="http://schemas.openxmlformats.org/presentationml/2006/ole">
            <mc:AlternateContent xmlns:mc="http://schemas.openxmlformats.org/markup-compatibility/2006">
              <mc:Choice xmlns:v="urn:schemas-microsoft-com:vml" Requires="v">
                <p:oleObj name="Equation" r:id="rId5" imgW="2590800" imgH="939800" progId="Equation.3">
                  <p:embed/>
                </p:oleObj>
              </mc:Choice>
              <mc:Fallback>
                <p:oleObj name="Equation" r:id="rId5" imgW="2590800" imgH="939800" progId="Equation.3">
                  <p:embed/>
                  <p:pic>
                    <p:nvPicPr>
                      <p:cNvPr id="5" name="Object 4"/>
                      <p:cNvPicPr/>
                      <p:nvPr/>
                    </p:nvPicPr>
                    <p:blipFill>
                      <a:blip r:embed="rId6"/>
                      <a:stretch>
                        <a:fillRect/>
                      </a:stretch>
                    </p:blipFill>
                    <p:spPr>
                      <a:xfrm>
                        <a:off x="3707904" y="1772816"/>
                        <a:ext cx="4868862" cy="1765300"/>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3707904" y="3560707"/>
          <a:ext cx="4652962" cy="1765300"/>
        </p:xfrm>
        <a:graphic>
          <a:graphicData uri="http://schemas.openxmlformats.org/presentationml/2006/ole">
            <mc:AlternateContent xmlns:mc="http://schemas.openxmlformats.org/markup-compatibility/2006">
              <mc:Choice xmlns:v="urn:schemas-microsoft-com:vml" Requires="v">
                <p:oleObj name="Equation" r:id="rId7" imgW="2476500" imgH="939800" progId="Equation.3">
                  <p:embed/>
                </p:oleObj>
              </mc:Choice>
              <mc:Fallback>
                <p:oleObj name="Equation" r:id="rId7" imgW="2476500" imgH="939800" progId="Equation.3">
                  <p:embed/>
                  <p:pic>
                    <p:nvPicPr>
                      <p:cNvPr id="8" name="Object 7"/>
                      <p:cNvPicPr/>
                      <p:nvPr/>
                    </p:nvPicPr>
                    <p:blipFill>
                      <a:blip r:embed="rId8"/>
                      <a:stretch>
                        <a:fillRect/>
                      </a:stretch>
                    </p:blipFill>
                    <p:spPr>
                      <a:xfrm>
                        <a:off x="3707904" y="3560707"/>
                        <a:ext cx="4652962" cy="1765300"/>
                      </a:xfrm>
                      <a:prstGeom prst="rect">
                        <a:avLst/>
                      </a:prstGeom>
                    </p:spPr>
                  </p:pic>
                </p:oleObj>
              </mc:Fallback>
            </mc:AlternateContent>
          </a:graphicData>
        </a:graphic>
      </p:graphicFrame>
    </p:spTree>
    <p:extLst>
      <p:ext uri="{BB962C8B-B14F-4D97-AF65-F5344CB8AC3E}">
        <p14:creationId xmlns:p14="http://schemas.microsoft.com/office/powerpoint/2010/main" val="24711914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SLIDEGUID" val="6D38930C318F49B5AAEA55372584B2F8"/>
  <p:tag name="AUTOOPENPOLL" val="False"/>
  <p:tag name="TYPE" val="MultiChoiceSlide"/>
  <p:tag name="TPSLIDEBULLETSTYLE" val="2"/>
  <p:tag name="TPQUESTIONXML" val="&lt;?xml version=&quot;1.0&quot; encoding=&quot;UTF-8&quot; standalone=&quot;yes&quot;?&gt;&lt;questionlist&gt;&lt;properties&gt;&lt;guid&gt;DF52B57FBA684C5FB0E92FB7ED402DDA&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6D38930C318F49B5AAEA55372584B2F8&lt;/guid&gt;&lt;repollguid&gt;D64BD20FF9914FF7A0580C3C68FFABBE&lt;/repollguid&gt;&lt;sourceid&gt;DA744D3AB0274B669BC9A1D7923A4F83&lt;/sourceid&gt;&lt;questiontext&gt;For an item that has not received any ratings, which method can make a prediction?&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A29A05EBE07747A7BF1D8C71B6FF37AA&lt;/guid&gt;&lt;answertext&gt;User-based collaborative RS&lt;/answertext&gt;&lt;valuetype&gt;0&lt;/valuetype&gt;&lt;/answer&gt;&lt;answer&gt;&lt;guid&gt;91177B6FC2B148CFA830401191D64C35&lt;/guid&gt;&lt;answertext&gt;Item-based collaborative RS&lt;/answertext&gt;&lt;valuetype&gt;0&lt;/valuetype&gt;&lt;/answer&gt;&lt;answer&gt;&lt;guid&gt;EADBE2BA53EF488098B99F99D384D337&lt;/guid&gt;&lt;answertext&gt;Content-based RS&lt;/answertext&gt;&lt;valuetype&gt;0&lt;/valuetype&gt;&lt;/answer&gt;&lt;answer&gt;&lt;guid&gt;528A75712F8D4167A6B7F475FDB043E0&lt;/guid&gt;&lt;answertext&gt;None of the above&lt;/answertext&gt;&lt;valuetype&gt;0&lt;/valuetype&gt;&lt;/answer&gt;&lt;/answers&gt;&lt;/multichoice&gt;&lt;/questions&gt;&lt;/questionlist&gt;"/>
  <p:tag name="LIVECHARTING" val="False"/>
  <p:tag name="CHARTTYPE" val="0"/>
  <p:tag name="CHARTDEFINEDCOLORS" val="3,6,10,45,32,50,13,4,9,55,1"/>
  <p:tag name="HASRESULTS" val="True"/>
  <p:tag name="RESULTS" val="For an item that has not received any ratings, which method can make a prediction?[;crlf;]18[;]21[;]18[;]False[;]0[;][;crlf;]2.8889[;]3[;]0.737[;]0.5432[;crlf;]2[;]0[;]User-based collaborative RS1[;]User-based collaborative RS[;][;crlf;]0[;]0[;]Item-based collaborative RS2[;]Item-based collaborative RS[;][;crlf;]14[;]0[;]Content-based RS3[;]Content-based RS[;][;crlf;]2[;]0[;]None of the above4[;]None of the above[;][;crlf;]"/>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2.xml><?xml version="1.0" encoding="utf-8"?>
<p:tagLst xmlns:a="http://schemas.openxmlformats.org/drawingml/2006/main" xmlns:r="http://schemas.openxmlformats.org/officeDocument/2006/relationships" xmlns:p="http://schemas.openxmlformats.org/presentationml/2006/main">
  <p:tag name="SLIDEGUID" val="D34F1CDDB76D4327876F977C1848C867"/>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7F4EC3FDCBBF4758A699937ADA095934&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D34F1CDDB76D4327876F977C1848C867&lt;/guid&gt;&lt;repollguid&gt;231101118B4E42C388CDDECB928F0ED5&lt;/repollguid&gt;&lt;sourceid&gt;ABA92A8EEA95475EBC468CDE6724DDEB&lt;/sourceid&gt;&lt;questiontext&gt;Given 3 users with ratings…&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B74736AAE2A44EB914BF7C711FE1546&lt;/guid&gt;&lt;answertext&gt;Simcorr(u1,u2)&amp;gt; Simcorr(u1,u3)&lt;/answertext&gt;&lt;valuetype&gt;0&lt;/valuetype&gt;&lt;/answer&gt;&lt;answer&gt;&lt;guid&gt;78F09529D404481CB9A141329AF22240&lt;/guid&gt;&lt;answertext&gt;Simcorr(u1,u2)= Simcorr(u1,u3)&lt;/answertext&gt;&lt;valuetype&gt;0&lt;/valuetype&gt;&lt;/answer&gt;&lt;answer&gt;&lt;guid&gt;7DC49F68B48549D8B423AD5C8302F3AD&lt;/guid&gt;&lt;answertext&gt;Simcorr(u1,u2)&amp;lt; Simcorr(u1,u3)&lt;/answertext&gt;&lt;valuetype&gt;0&lt;/valuetype&gt;&lt;/answer&gt;&lt;/answers&gt;&lt;/multichoice&gt;&lt;/questions&gt;&lt;/questionlist&gt;"/>
  <p:tag name="LIVECHARTING" val="False"/>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xml><?xml version="1.0" encoding="utf-8"?>
<p:tagLst xmlns:a="http://schemas.openxmlformats.org/drawingml/2006/main" xmlns:r="http://schemas.openxmlformats.org/officeDocument/2006/relationships" xmlns:p="http://schemas.openxmlformats.org/presentationml/2006/main">
  <p:tag name="SLIDEGUID" val="1939A73CD2ED4EF8B998199E6623F863"/>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D2899C5EC9A54EB589302240467700ED&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939A73CD2ED4EF8B998199E6623F863&lt;/guid&gt;&lt;repollguid&gt;BB0D2AAF7173427A9FDF9B3D400687A1&lt;/repollguid&gt;&lt;sourceid&gt;9AD1475B82664135AEAE45495C61C0C7&lt;/sourceid&gt;&lt;questiontext&gt;Item-based collaborative filtering addresses better the cold-start problem becaus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A2FDC4F9155D44599EDD11EFD5DE1F90&lt;/guid&gt;&lt;answertext&gt;usually there are fewer items than users&lt;/answertext&gt;&lt;valuetype&gt;0&lt;/valuetype&gt;&lt;/answer&gt;&lt;answer&gt;&lt;guid&gt;28ACC39547C34974AD6778219A9A3241&lt;/guid&gt;&lt;answertext&gt;it uses ratings from items with similar content&lt;/answertext&gt;&lt;valuetype&gt;0&lt;/valuetype&gt;&lt;/answer&gt;&lt;answer&gt;&lt;guid&gt;A2DC0BA8611347C8877274F127B59729&lt;/guid&gt;&lt;answertext&gt;item similarities can be pre-computed&lt;/answertext&gt;&lt;valuetype&gt;0&lt;/valuetype&gt;&lt;/answer&gt;&lt;answer&gt;&lt;guid&gt;5B771BAADECA40C3990137558CEC1789&lt;/guid&gt;&lt;answertext&gt;none of the above&lt;/answertext&gt;&lt;valuetype&gt;0&lt;/valuetype&gt;&lt;/answer&gt;&lt;/answers&gt;&lt;/multichoice&gt;&lt;/questions&gt;&lt;/questionlist&gt;"/>
  <p:tag name="LIVECHARTING" val="False"/>
</p:tagLst>
</file>

<file path=ppt/tags/tag6.xml><?xml version="1.0" encoding="utf-8"?>
<p:tagLst xmlns:a="http://schemas.openxmlformats.org/drawingml/2006/main" xmlns:r="http://schemas.openxmlformats.org/officeDocument/2006/relationships" xmlns:p="http://schemas.openxmlformats.org/presentationml/2006/main">
  <p:tag name="ZEROBASED" val="False"/>
</p:tagLst>
</file>

<file path=ppt/tags/tag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xml><?xml version="1.0" encoding="utf-8"?>
<p:tagLst xmlns:a="http://schemas.openxmlformats.org/drawingml/2006/main" xmlns:r="http://schemas.openxmlformats.org/officeDocument/2006/relationships" xmlns:p="http://schemas.openxmlformats.org/presentationml/2006/main">
  <p:tag name="SLIDEGUID" val="E5BBAD6E1DEE4639A3E0945942B49AD2"/>
  <p:tag name="AUTOOPENPOLL" val="False"/>
  <p:tag name="TYPE" val="MultiChoiceSlide"/>
  <p:tag name="TPSLIDEBULLETSTYLE" val="2"/>
  <p:tag name="TPQUESTIONXML" val="&lt;?xml version=&quot;1.0&quot; encoding=&quot;UTF-8&quot; standalone=&quot;yes&quot;?&gt;&lt;questionlist&gt;&lt;properties&gt;&lt;guid&gt;0C181B30AE9A4C338942920C381BF6ED&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5BBAD6E1DEE4639A3E0945942B49AD2&lt;/guid&gt;&lt;repollguid&gt;6D0A1252FD0847EFB736BF07B78BE470&lt;/repollguid&gt;&lt;sourceid&gt;CD5F2341E6FC468F89A44595C1931AE4&lt;/sourceid&gt;&lt;questiontext&gt;For a user that has not done any ratings, which method can make a prediction?&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F68C0089B90F44E5A3BFFE09B2F14149&lt;/guid&gt;&lt;answertext&gt;User-based collaborative RS&lt;/answertext&gt;&lt;valuetype&gt;0&lt;/valuetype&gt;&lt;/answer&gt;&lt;answer&gt;&lt;guid&gt;44803B67A6D940E79C34E427E208EE3B&lt;/guid&gt;&lt;answertext&gt;Item-based collaborative RS&lt;/answertext&gt;&lt;valuetype&gt;0&lt;/valuetype&gt;&lt;/answer&gt;&lt;answer&gt;&lt;guid&gt;B95C4CCC153A4A2A95F3FDF44A383564&lt;/guid&gt;&lt;answertext&gt;Content-based RS&lt;/answertext&gt;&lt;valuetype&gt;0&lt;/valuetype&gt;&lt;/answer&gt;&lt;answer&gt;&lt;guid&gt;4D6D774405244A70A2E0F1BF37A34AB9&lt;/guid&gt;&lt;answertext&gt;None of the above&lt;/answertext&gt;&lt;valuetype&gt;0&lt;/valuetype&gt;&lt;/answer&gt;&lt;/answers&gt;&lt;/multichoice&gt;&lt;/questions&gt;&lt;/questionlist&gt;"/>
  <p:tag name="LIVECHARTING" val="False"/>
  <p:tag name="CHARTTYPE" val="0"/>
  <p:tag name="CHARTDEFINEDCOLORS" val="3,6,10,45,32,50,13,4,9,55,1"/>
  <p:tag name="HASRESULTS" val="True"/>
  <p:tag name="RESULTS" val="For a user that has not done any ratings, which method can make a prediction?[;crlf;]20[;]20[;]20[;]False[;]0[;][;crlf;]2.8[;]2.5[;]1.1662[;]1.36[;crlf;]3[;]0[;]User-based collaborative RS1[;]User-based collaborative RS[;][;crlf;]7[;]0[;]Item-based collaborative RS2[;]Item-based collaborative RS[;][;crlf;]1[;]0[;]Content-based RS3[;]Content-based RS[;][;crlf;]9[;]0[;]None of the above4[;]None of the above[;][;crlf;]"/>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28933</TotalTime>
  <Words>7139</Words>
  <Application>Microsoft Macintosh PowerPoint</Application>
  <PresentationFormat>On-screen Show (4:3)</PresentationFormat>
  <Paragraphs>831</Paragraphs>
  <Slides>56</Slides>
  <Notes>56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5" baseType="lpstr">
      <vt:lpstr>MS PGothic</vt:lpstr>
      <vt:lpstr>Arial</vt:lpstr>
      <vt:lpstr>Calibri</vt:lpstr>
      <vt:lpstr>Cambria Math</vt:lpstr>
      <vt:lpstr>Comic Sans MS</vt:lpstr>
      <vt:lpstr>Tempus Sans ITC</vt:lpstr>
      <vt:lpstr>Verdana</vt:lpstr>
      <vt:lpstr>part1 XML</vt:lpstr>
      <vt:lpstr>Equation</vt:lpstr>
      <vt:lpstr>Part 2: Recommender systems</vt:lpstr>
      <vt:lpstr>Recommender System</vt:lpstr>
      <vt:lpstr>Application Areas</vt:lpstr>
      <vt:lpstr>Collaborative Recommender System</vt:lpstr>
      <vt:lpstr>Content-based Recommender System</vt:lpstr>
      <vt:lpstr>2.1 Collaborative Filtering</vt:lpstr>
      <vt:lpstr>User-based Collaborative Filtering</vt:lpstr>
      <vt:lpstr>User-based Collaborative Filtering illustrated</vt:lpstr>
      <vt:lpstr>Similarity Between Users</vt:lpstr>
      <vt:lpstr>Example</vt:lpstr>
      <vt:lpstr>Aggregate the Ratings</vt:lpstr>
      <vt:lpstr>Example</vt:lpstr>
      <vt:lpstr>User-based Collaborative Filtering</vt:lpstr>
      <vt:lpstr>Item-based Collaborative Filtering</vt:lpstr>
      <vt:lpstr>Item-based Collaborative Filtering illustrated</vt:lpstr>
      <vt:lpstr>Similarity Between Items</vt:lpstr>
      <vt:lpstr>Aggregate the Ratings</vt:lpstr>
      <vt:lpstr>Example</vt:lpstr>
      <vt:lpstr>Item-based Collaborative Filtering</vt:lpstr>
      <vt:lpstr>Given 3 users with ratings…</vt:lpstr>
      <vt:lpstr>Item-based collaborative filtering addresses better the cold-start problem because …</vt:lpstr>
      <vt:lpstr>2.2 Content-based Recommendation</vt:lpstr>
      <vt:lpstr>Content-based Recommendation</vt:lpstr>
      <vt:lpstr>Content-based Recommendation</vt:lpstr>
      <vt:lpstr>Similarity between Items</vt:lpstr>
      <vt:lpstr>Making Predictions</vt:lpstr>
      <vt:lpstr>Content-based Recommendation</vt:lpstr>
      <vt:lpstr>For a user that has not done any ratings, which method can make a prediction?</vt:lpstr>
      <vt:lpstr>For an item that has not received any ratings, which method can make a prediction?</vt:lpstr>
      <vt:lpstr>2.3 Matrix Factorization</vt:lpstr>
      <vt:lpstr>Derive Latent Factors</vt:lpstr>
      <vt:lpstr>Illustration of Matrix Factorization</vt:lpstr>
      <vt:lpstr>Computing Matrix Factorization</vt:lpstr>
      <vt:lpstr>Approximation Error</vt:lpstr>
      <vt:lpstr>Stochastic Gradient Descent</vt:lpstr>
      <vt:lpstr>Regularization</vt:lpstr>
      <vt:lpstr>Issues with Basic Matrix Factorization</vt:lpstr>
      <vt:lpstr>Question</vt:lpstr>
      <vt:lpstr>Question</vt:lpstr>
      <vt:lpstr>2.4 SLIM, Sparse Linear Methods</vt:lpstr>
      <vt:lpstr>Example</vt:lpstr>
      <vt:lpstr>Weight Aggregation Matrix</vt:lpstr>
      <vt:lpstr>Illustration</vt:lpstr>
      <vt:lpstr>Recommendation with SLIM</vt:lpstr>
      <vt:lpstr>Optimizing the Weight Aggregation Matrix</vt:lpstr>
      <vt:lpstr>Optimization Problem</vt:lpstr>
      <vt:lpstr>Solving the Problem</vt:lpstr>
      <vt:lpstr>Properties</vt:lpstr>
      <vt:lpstr>Question</vt:lpstr>
      <vt:lpstr>Question</vt:lpstr>
      <vt:lpstr>2.5 Evaluation of Recommender System</vt:lpstr>
      <vt:lpstr>RMSE</vt:lpstr>
      <vt:lpstr>Question</vt:lpstr>
      <vt:lpstr>Outlook: Bayesian Personalized Ranking</vt:lpstr>
      <vt:lpstr>Summary</vt:lpstr>
      <vt:lpstr>References</vt:lpstr>
    </vt:vector>
  </TitlesOfParts>
  <Company>EPFL I&amp;C - LSIR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Karl Aberer</cp:lastModifiedBy>
  <cp:revision>1739</cp:revision>
  <cp:lastPrinted>2023-10-19T06:57:53Z</cp:lastPrinted>
  <dcterms:created xsi:type="dcterms:W3CDTF">2002-10-01T12:44:42Z</dcterms:created>
  <dcterms:modified xsi:type="dcterms:W3CDTF">2024-08-31T09:14:06Z</dcterms:modified>
</cp:coreProperties>
</file>